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6" r:id="rId6"/>
    <p:sldId id="262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4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3840" userDrawn="1">
          <p15:clr>
            <a:srgbClr val="A4A3A4"/>
          </p15:clr>
        </p15:guide>
        <p15:guide id="4" pos="648" userDrawn="1">
          <p15:clr>
            <a:srgbClr val="A4A3A4"/>
          </p15:clr>
        </p15:guide>
        <p15:guide id="5" orient="horz" pos="816" userDrawn="1">
          <p15:clr>
            <a:srgbClr val="A4A3A4"/>
          </p15:clr>
        </p15:guide>
        <p15:guide id="6" pos="1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D50"/>
    <a:srgbClr val="2784E1"/>
    <a:srgbClr val="81B9F0"/>
    <a:srgbClr val="C7E0F8"/>
    <a:srgbClr val="E6E6E6"/>
    <a:srgbClr val="265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1464"/>
        <p:guide pos="384"/>
        <p:guide orient="horz" pos="3840"/>
        <p:guide pos="648"/>
        <p:guide orient="horz" pos="816"/>
        <p:guide pos="1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D77F57-C215-44E1-B1F1-DB2568CB91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3D56C-EB2D-49CB-9B8E-B2CC82351F1C}"/>
              </a:ext>
            </a:extLst>
          </p:cNvPr>
          <p:cNvSpPr txBox="1"/>
          <p:nvPr userDrawn="1"/>
        </p:nvSpPr>
        <p:spPr>
          <a:xfrm>
            <a:off x="923925" y="4324350"/>
            <a:ext cx="9020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B2D50"/>
                </a:solidFill>
                <a:latin typeface="Montserrat ExtraBold" panose="00000900000000000000" pitchFamily="2" charset="0"/>
              </a:rPr>
              <a:t>LOREM IPSUM DOLOR SIT AMET,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21190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6B492E-1D41-4F00-9BD8-3802C43BB6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1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B2DB2-6262-475C-88B5-DB740F568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27F222-3587-478A-9B0C-D15BA7396DD2}"/>
              </a:ext>
            </a:extLst>
          </p:cNvPr>
          <p:cNvSpPr/>
          <p:nvPr userDrawn="1"/>
        </p:nvSpPr>
        <p:spPr>
          <a:xfrm>
            <a:off x="4667250" y="5714999"/>
            <a:ext cx="6300537" cy="371475"/>
          </a:xfrm>
          <a:prstGeom prst="rect">
            <a:avLst/>
          </a:prstGeom>
          <a:solidFill>
            <a:srgbClr val="0B2D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40C79-37B9-4DBB-8E60-24A3E3A2C76A}"/>
              </a:ext>
            </a:extLst>
          </p:cNvPr>
          <p:cNvSpPr txBox="1"/>
          <p:nvPr userDrawn="1"/>
        </p:nvSpPr>
        <p:spPr>
          <a:xfrm>
            <a:off x="4667250" y="5715000"/>
            <a:ext cx="6300536" cy="32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chemeClr val="bg1"/>
                </a:solidFill>
                <a:latin typeface="Montserrat Light" panose="00000400000000000000" pitchFamily="2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Montserrat Light" panose="00000400000000000000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Montserrat Light" panose="000004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Montserrat Light" panose="000004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Montserrat Light" panose="00000400000000000000" pitchFamily="2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eius</a:t>
            </a:r>
            <a:endParaRPr lang="en-US" sz="1400" dirty="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F91C8-A130-486A-B0F1-6D6AEBF7AB54}"/>
              </a:ext>
            </a:extLst>
          </p:cNvPr>
          <p:cNvSpPr txBox="1"/>
          <p:nvPr userDrawn="1"/>
        </p:nvSpPr>
        <p:spPr>
          <a:xfrm>
            <a:off x="4538913" y="3339710"/>
            <a:ext cx="630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 Medium" panose="00000600000000000000" pitchFamily="2" charset="0"/>
              </a:rPr>
              <a:t>Lorem ipsum dolor sit </a:t>
            </a:r>
            <a:r>
              <a:rPr lang="en-US" sz="1400" dirty="0" err="1">
                <a:latin typeface="Montserrat Medium" panose="00000600000000000000" pitchFamily="2" charset="0"/>
              </a:rPr>
              <a:t>amet</a:t>
            </a:r>
            <a:r>
              <a:rPr lang="en-US" sz="1400" dirty="0">
                <a:latin typeface="Montserrat Medium" panose="00000600000000000000" pitchFamily="2" charset="0"/>
              </a:rPr>
              <a:t>, </a:t>
            </a:r>
            <a:r>
              <a:rPr lang="en-US" sz="1400" dirty="0" err="1">
                <a:latin typeface="Montserrat Medium" panose="00000600000000000000" pitchFamily="2" charset="0"/>
              </a:rPr>
              <a:t>consectetur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adipiscing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elit</a:t>
            </a:r>
            <a:r>
              <a:rPr lang="en-US" sz="1400" dirty="0">
                <a:latin typeface="Montserrat Medium" panose="00000600000000000000" pitchFamily="2" charset="0"/>
              </a:rPr>
              <a:t>, sed do </a:t>
            </a:r>
            <a:r>
              <a:rPr lang="en-US" sz="1400" dirty="0" err="1">
                <a:latin typeface="Montserrat Medium" panose="00000600000000000000" pitchFamily="2" charset="0"/>
              </a:rPr>
              <a:t>eiusmod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tempor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incididunt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ut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labore</a:t>
            </a:r>
            <a:r>
              <a:rPr lang="en-US" sz="1400" dirty="0">
                <a:latin typeface="Montserrat Medium" panose="00000600000000000000" pitchFamily="2" charset="0"/>
              </a:rPr>
              <a:t> et dolore magna </a:t>
            </a:r>
            <a:r>
              <a:rPr lang="en-US" sz="1400" dirty="0" err="1">
                <a:latin typeface="Montserrat Medium" panose="00000600000000000000" pitchFamily="2" charset="0"/>
              </a:rPr>
              <a:t>aliqua</a:t>
            </a:r>
            <a:r>
              <a:rPr lang="en-US" sz="1400" dirty="0">
                <a:latin typeface="Montserrat Medium" panose="00000600000000000000" pitchFamily="2" charset="0"/>
              </a:rPr>
              <a:t>. </a:t>
            </a:r>
            <a:r>
              <a:rPr lang="en-US" sz="1400" dirty="0" err="1">
                <a:latin typeface="Montserrat Medium" panose="00000600000000000000" pitchFamily="2" charset="0"/>
              </a:rPr>
              <a:t>Quis</a:t>
            </a:r>
            <a:r>
              <a:rPr lang="en-US" sz="1400" dirty="0">
                <a:latin typeface="Montserrat Medium" panose="00000600000000000000" pitchFamily="2" charset="0"/>
              </a:rPr>
              <a:t> ipsum </a:t>
            </a:r>
            <a:r>
              <a:rPr lang="en-US" sz="1400" dirty="0" err="1">
                <a:latin typeface="Montserrat Medium" panose="00000600000000000000" pitchFamily="2" charset="0"/>
              </a:rPr>
              <a:t>suspendisse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ultrices</a:t>
            </a:r>
            <a:r>
              <a:rPr lang="en-US" sz="1400" dirty="0">
                <a:latin typeface="Montserrat Medium" panose="00000600000000000000" pitchFamily="2" charset="0"/>
              </a:rPr>
              <a:t> gravida. </a:t>
            </a:r>
            <a:r>
              <a:rPr lang="en-US" sz="1400" dirty="0" err="1">
                <a:latin typeface="Montserrat Medium" panose="00000600000000000000" pitchFamily="2" charset="0"/>
              </a:rPr>
              <a:t>Risus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commodo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viverra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maecenas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accumsan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lacus</a:t>
            </a:r>
            <a:r>
              <a:rPr lang="en-US" sz="1400" dirty="0">
                <a:latin typeface="Montserrat Medium" panose="00000600000000000000" pitchFamily="2" charset="0"/>
              </a:rPr>
              <a:t> vel </a:t>
            </a:r>
            <a:r>
              <a:rPr lang="en-US" sz="1400" dirty="0" err="1">
                <a:latin typeface="Montserrat Medium" panose="00000600000000000000" pitchFamily="2" charset="0"/>
              </a:rPr>
              <a:t>facilisis</a:t>
            </a:r>
            <a:r>
              <a:rPr lang="en-US" sz="1400" dirty="0">
                <a:latin typeface="Montserrat Medium" panose="00000600000000000000" pitchFamily="2" charset="0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CF284-A2F7-4092-839E-09971B97FF3C}"/>
              </a:ext>
            </a:extLst>
          </p:cNvPr>
          <p:cNvSpPr txBox="1"/>
          <p:nvPr userDrawn="1"/>
        </p:nvSpPr>
        <p:spPr>
          <a:xfrm>
            <a:off x="4538913" y="2102518"/>
            <a:ext cx="530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HEADER …</a:t>
            </a:r>
          </a:p>
        </p:txBody>
      </p:sp>
    </p:spTree>
    <p:extLst>
      <p:ext uri="{BB962C8B-B14F-4D97-AF65-F5344CB8AC3E}">
        <p14:creationId xmlns:p14="http://schemas.microsoft.com/office/powerpoint/2010/main" val="2172550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35F3B-7F25-4C6C-84D5-B2FA816CE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52285-E2ED-4E1C-B242-E5B7C20B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05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350D-1361-4E81-9FC6-34B8084B2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320FE7-94B9-4F9F-ADFF-83E1080AFF38}"/>
              </a:ext>
            </a:extLst>
          </p:cNvPr>
          <p:cNvGrpSpPr/>
          <p:nvPr userDrawn="1"/>
        </p:nvGrpSpPr>
        <p:grpSpPr>
          <a:xfrm>
            <a:off x="1418397" y="2247072"/>
            <a:ext cx="2287656" cy="2287656"/>
            <a:chOff x="2437572" y="2237547"/>
            <a:chExt cx="2287656" cy="22876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B2DD99-1204-4813-96DB-7FE5EB35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572" y="2237547"/>
              <a:ext cx="2287656" cy="2287656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799E75-9D73-42A5-868F-19BBD42B05F9}"/>
                </a:ext>
              </a:extLst>
            </p:cNvPr>
            <p:cNvSpPr/>
            <p:nvPr/>
          </p:nvSpPr>
          <p:spPr>
            <a:xfrm>
              <a:off x="2524125" y="2324100"/>
              <a:ext cx="2114550" cy="2114550"/>
            </a:xfrm>
            <a:prstGeom prst="ellipse">
              <a:avLst/>
            </a:prstGeom>
            <a:noFill/>
            <a:ln w="19050">
              <a:solidFill>
                <a:srgbClr val="0B2D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826FCB-2322-485B-8030-043348C5F485}"/>
              </a:ext>
            </a:extLst>
          </p:cNvPr>
          <p:cNvGrpSpPr/>
          <p:nvPr userDrawn="1"/>
        </p:nvGrpSpPr>
        <p:grpSpPr>
          <a:xfrm>
            <a:off x="4062205" y="2247072"/>
            <a:ext cx="2287656" cy="2287656"/>
            <a:chOff x="2437572" y="2237547"/>
            <a:chExt cx="2287656" cy="22876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E29ECE-3D4E-49AA-BF2F-24CCE934E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572" y="2237547"/>
              <a:ext cx="2287656" cy="2287656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1D022-C41C-4739-86B6-5CFF6C9C9967}"/>
                </a:ext>
              </a:extLst>
            </p:cNvPr>
            <p:cNvSpPr/>
            <p:nvPr/>
          </p:nvSpPr>
          <p:spPr>
            <a:xfrm>
              <a:off x="2524125" y="2324100"/>
              <a:ext cx="2114550" cy="2114550"/>
            </a:xfrm>
            <a:prstGeom prst="ellipse">
              <a:avLst/>
            </a:prstGeom>
            <a:noFill/>
            <a:ln w="19050">
              <a:solidFill>
                <a:srgbClr val="0B2D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E78486-F6DB-4167-A89C-1976D42BC711}"/>
              </a:ext>
            </a:extLst>
          </p:cNvPr>
          <p:cNvGrpSpPr/>
          <p:nvPr userDrawn="1"/>
        </p:nvGrpSpPr>
        <p:grpSpPr>
          <a:xfrm>
            <a:off x="6706013" y="2256597"/>
            <a:ext cx="2287656" cy="2287656"/>
            <a:chOff x="2437572" y="2237547"/>
            <a:chExt cx="2287656" cy="22876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8FAC61-4FC5-4E9A-A39A-458920EE9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572" y="2237547"/>
              <a:ext cx="2287656" cy="2287656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817395-BEA9-4D03-B536-173E76F0A93F}"/>
                </a:ext>
              </a:extLst>
            </p:cNvPr>
            <p:cNvSpPr/>
            <p:nvPr/>
          </p:nvSpPr>
          <p:spPr>
            <a:xfrm>
              <a:off x="2524125" y="2324100"/>
              <a:ext cx="2114550" cy="2114550"/>
            </a:xfrm>
            <a:prstGeom prst="ellipse">
              <a:avLst/>
            </a:prstGeom>
            <a:noFill/>
            <a:ln w="19050">
              <a:solidFill>
                <a:srgbClr val="0B2D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C00BCCC-070C-4735-A9EF-1A65A08FD83A}"/>
              </a:ext>
            </a:extLst>
          </p:cNvPr>
          <p:cNvSpPr txBox="1"/>
          <p:nvPr userDrawn="1"/>
        </p:nvSpPr>
        <p:spPr>
          <a:xfrm>
            <a:off x="2415251" y="679463"/>
            <a:ext cx="530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HEADER 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6C22B-A664-41C9-AF31-C9B920C0858F}"/>
              </a:ext>
            </a:extLst>
          </p:cNvPr>
          <p:cNvSpPr txBox="1"/>
          <p:nvPr userDrawn="1"/>
        </p:nvSpPr>
        <p:spPr>
          <a:xfrm>
            <a:off x="1396076" y="4906203"/>
            <a:ext cx="230997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ExtraBold" panose="00000900000000000000" pitchFamily="2" charset="0"/>
              </a:rPr>
              <a:t>Add text</a:t>
            </a:r>
            <a:endParaRPr lang="ru-RU" sz="1600" dirty="0">
              <a:latin typeface="Montserrat ExtraBold" panose="00000900000000000000" pitchFamily="2" charset="0"/>
            </a:endParaRPr>
          </a:p>
          <a:p>
            <a:endParaRPr lang="ru-RU" sz="1600" dirty="0">
              <a:latin typeface="Montserrat ExtraBold" panose="00000900000000000000" pitchFamily="2" charset="0"/>
            </a:endParaRPr>
          </a:p>
          <a:p>
            <a:r>
              <a:rPr lang="en-US" sz="1100" dirty="0">
                <a:latin typeface="Montserrat Medium" panose="00000600000000000000" pitchFamily="2" charset="0"/>
              </a:rPr>
              <a:t>Add description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7924E6-80BF-4132-BA35-30EF4A23CC27}"/>
              </a:ext>
            </a:extLst>
          </p:cNvPr>
          <p:cNvGrpSpPr/>
          <p:nvPr userDrawn="1"/>
        </p:nvGrpSpPr>
        <p:grpSpPr>
          <a:xfrm>
            <a:off x="9372142" y="2256597"/>
            <a:ext cx="2287656" cy="2287656"/>
            <a:chOff x="2437572" y="2237547"/>
            <a:chExt cx="2287656" cy="228765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8BAB5B-0D5B-4F41-AB14-18DD1BE24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572" y="2237547"/>
              <a:ext cx="2287656" cy="2287656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2C75A0E-0A68-471A-A892-4719BE81E6CB}"/>
                </a:ext>
              </a:extLst>
            </p:cNvPr>
            <p:cNvSpPr/>
            <p:nvPr/>
          </p:nvSpPr>
          <p:spPr>
            <a:xfrm>
              <a:off x="2524125" y="2324100"/>
              <a:ext cx="2114550" cy="2114550"/>
            </a:xfrm>
            <a:prstGeom prst="ellipse">
              <a:avLst/>
            </a:prstGeom>
            <a:noFill/>
            <a:ln w="19050">
              <a:solidFill>
                <a:srgbClr val="0B2D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706BED1-0249-4221-8C61-7EC75AA3D539}"/>
              </a:ext>
            </a:extLst>
          </p:cNvPr>
          <p:cNvSpPr txBox="1"/>
          <p:nvPr userDrawn="1"/>
        </p:nvSpPr>
        <p:spPr>
          <a:xfrm>
            <a:off x="4062205" y="4868100"/>
            <a:ext cx="230997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ExtraBold" panose="00000900000000000000" pitchFamily="2" charset="0"/>
              </a:rPr>
              <a:t>Add text</a:t>
            </a:r>
            <a:endParaRPr lang="ru-RU" sz="1600" dirty="0">
              <a:latin typeface="Montserrat ExtraBold" panose="00000900000000000000" pitchFamily="2" charset="0"/>
            </a:endParaRPr>
          </a:p>
          <a:p>
            <a:endParaRPr lang="ru-RU" sz="1600" dirty="0">
              <a:latin typeface="Montserrat ExtraBold" panose="00000900000000000000" pitchFamily="2" charset="0"/>
            </a:endParaRPr>
          </a:p>
          <a:p>
            <a:r>
              <a:rPr lang="en-US" sz="1100" dirty="0">
                <a:latin typeface="Montserrat Medium" panose="00000600000000000000" pitchFamily="2" charset="0"/>
              </a:rPr>
              <a:t>Add description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474D0-FCBC-4FDB-8B84-84E783126D74}"/>
              </a:ext>
            </a:extLst>
          </p:cNvPr>
          <p:cNvSpPr txBox="1"/>
          <p:nvPr userDrawn="1"/>
        </p:nvSpPr>
        <p:spPr>
          <a:xfrm>
            <a:off x="6706013" y="4906203"/>
            <a:ext cx="230997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ExtraBold" panose="00000900000000000000" pitchFamily="2" charset="0"/>
              </a:rPr>
              <a:t>Add text</a:t>
            </a:r>
            <a:endParaRPr lang="ru-RU" sz="1600" dirty="0">
              <a:latin typeface="Montserrat ExtraBold" panose="00000900000000000000" pitchFamily="2" charset="0"/>
            </a:endParaRPr>
          </a:p>
          <a:p>
            <a:endParaRPr lang="ru-RU" sz="1600" dirty="0">
              <a:latin typeface="Montserrat ExtraBold" panose="00000900000000000000" pitchFamily="2" charset="0"/>
            </a:endParaRPr>
          </a:p>
          <a:p>
            <a:r>
              <a:rPr lang="en-US" sz="1100" dirty="0">
                <a:latin typeface="Montserrat Medium" panose="00000600000000000000" pitchFamily="2" charset="0"/>
              </a:rPr>
              <a:t>Add description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388F37-C3FF-4EC5-AF7D-ADE9018A05C1}"/>
              </a:ext>
            </a:extLst>
          </p:cNvPr>
          <p:cNvSpPr txBox="1"/>
          <p:nvPr userDrawn="1"/>
        </p:nvSpPr>
        <p:spPr>
          <a:xfrm>
            <a:off x="9372142" y="4868101"/>
            <a:ext cx="230997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ExtraBold" panose="00000900000000000000" pitchFamily="2" charset="0"/>
              </a:rPr>
              <a:t>Add text</a:t>
            </a:r>
            <a:endParaRPr lang="ru-RU" sz="1600" dirty="0">
              <a:latin typeface="Montserrat ExtraBold" panose="00000900000000000000" pitchFamily="2" charset="0"/>
            </a:endParaRPr>
          </a:p>
          <a:p>
            <a:endParaRPr lang="ru-RU" sz="1600" dirty="0">
              <a:latin typeface="Montserrat ExtraBold" panose="00000900000000000000" pitchFamily="2" charset="0"/>
            </a:endParaRPr>
          </a:p>
          <a:p>
            <a:r>
              <a:rPr lang="en-US" sz="1100" dirty="0">
                <a:latin typeface="Montserrat Medium" panose="00000600000000000000" pitchFamily="2" charset="0"/>
              </a:rPr>
              <a:t>Add description</a:t>
            </a:r>
          </a:p>
        </p:txBody>
      </p:sp>
    </p:spTree>
    <p:extLst>
      <p:ext uri="{BB962C8B-B14F-4D97-AF65-F5344CB8AC3E}">
        <p14:creationId xmlns:p14="http://schemas.microsoft.com/office/powerpoint/2010/main" val="3266607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DEA36-65C0-49A9-ABC8-D804B62A2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92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8FB2F8-5DF0-458F-9DB7-247275E8F3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5753A-281B-4611-907E-FBAB2651DF59}"/>
              </a:ext>
            </a:extLst>
          </p:cNvPr>
          <p:cNvSpPr txBox="1"/>
          <p:nvPr userDrawn="1"/>
        </p:nvSpPr>
        <p:spPr>
          <a:xfrm>
            <a:off x="908750" y="1083343"/>
            <a:ext cx="530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HEADER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A4EB8-E189-4DBB-9C8C-CD7FAB22F9FD}"/>
              </a:ext>
            </a:extLst>
          </p:cNvPr>
          <p:cNvSpPr txBox="1"/>
          <p:nvPr userDrawn="1"/>
        </p:nvSpPr>
        <p:spPr>
          <a:xfrm>
            <a:off x="908750" y="4377935"/>
            <a:ext cx="3700212" cy="179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Montserrat Medium" panose="00000600000000000000" pitchFamily="2" charset="0"/>
              </a:rPr>
              <a:t>Lorem ipsum dolor sit </a:t>
            </a:r>
            <a:r>
              <a:rPr lang="en-US" sz="1400" dirty="0" err="1">
                <a:latin typeface="Montserrat Medium" panose="00000600000000000000" pitchFamily="2" charset="0"/>
              </a:rPr>
              <a:t>amet</a:t>
            </a:r>
            <a:r>
              <a:rPr lang="en-US" sz="1400" dirty="0">
                <a:latin typeface="Montserrat Medium" panose="00000600000000000000" pitchFamily="2" charset="0"/>
              </a:rPr>
              <a:t>, </a:t>
            </a:r>
            <a:r>
              <a:rPr lang="en-US" sz="1400" dirty="0" err="1">
                <a:latin typeface="Montserrat Medium" panose="00000600000000000000" pitchFamily="2" charset="0"/>
              </a:rPr>
              <a:t>consectetur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adipiscing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elit</a:t>
            </a:r>
            <a:r>
              <a:rPr lang="en-US" sz="1400" dirty="0">
                <a:latin typeface="Montserrat Medium" panose="00000600000000000000" pitchFamily="2" charset="0"/>
              </a:rPr>
              <a:t>, sed do </a:t>
            </a:r>
            <a:r>
              <a:rPr lang="en-US" sz="1400" dirty="0" err="1">
                <a:latin typeface="Montserrat Medium" panose="00000600000000000000" pitchFamily="2" charset="0"/>
              </a:rPr>
              <a:t>eiusmod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tempor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incididunt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ut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labore</a:t>
            </a:r>
            <a:r>
              <a:rPr lang="en-US" sz="1400" dirty="0">
                <a:latin typeface="Montserrat Medium" panose="00000600000000000000" pitchFamily="2" charset="0"/>
              </a:rPr>
              <a:t> et dolore magna </a:t>
            </a:r>
            <a:r>
              <a:rPr lang="en-US" sz="1400" dirty="0" err="1">
                <a:latin typeface="Montserrat Medium" panose="00000600000000000000" pitchFamily="2" charset="0"/>
              </a:rPr>
              <a:t>aliqua</a:t>
            </a:r>
            <a:r>
              <a:rPr lang="en-US" sz="1400" dirty="0">
                <a:latin typeface="Montserrat Medium" panose="00000600000000000000" pitchFamily="2" charset="0"/>
              </a:rPr>
              <a:t>. </a:t>
            </a:r>
            <a:r>
              <a:rPr lang="en-US" sz="1400" dirty="0" err="1">
                <a:latin typeface="Montserrat Medium" panose="00000600000000000000" pitchFamily="2" charset="0"/>
              </a:rPr>
              <a:t>Quis</a:t>
            </a:r>
            <a:r>
              <a:rPr lang="en-US" sz="1400" dirty="0">
                <a:latin typeface="Montserrat Medium" panose="00000600000000000000" pitchFamily="2" charset="0"/>
              </a:rPr>
              <a:t> ipsum </a:t>
            </a:r>
            <a:r>
              <a:rPr lang="en-US" sz="1400" dirty="0" err="1">
                <a:latin typeface="Montserrat Medium" panose="00000600000000000000" pitchFamily="2" charset="0"/>
              </a:rPr>
              <a:t>suspendisse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ultrices</a:t>
            </a:r>
            <a:r>
              <a:rPr lang="en-US" sz="1400" dirty="0">
                <a:latin typeface="Montserrat Medium" panose="00000600000000000000" pitchFamily="2" charset="0"/>
              </a:rPr>
              <a:t> gravida. </a:t>
            </a:r>
            <a:r>
              <a:rPr lang="en-US" sz="1400" dirty="0" err="1">
                <a:latin typeface="Montserrat Medium" panose="00000600000000000000" pitchFamily="2" charset="0"/>
              </a:rPr>
              <a:t>Risus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commodo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viverra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maecenas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accumsan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lacus</a:t>
            </a:r>
            <a:r>
              <a:rPr lang="en-US" sz="1400" dirty="0">
                <a:latin typeface="Montserrat Medium" panose="00000600000000000000" pitchFamily="2" charset="0"/>
              </a:rPr>
              <a:t> vel </a:t>
            </a:r>
            <a:r>
              <a:rPr lang="en-US" sz="1400" dirty="0" err="1">
                <a:latin typeface="Montserrat Medium" panose="00000600000000000000" pitchFamily="2" charset="0"/>
              </a:rPr>
              <a:t>facilisis</a:t>
            </a:r>
            <a:r>
              <a:rPr lang="en-US" sz="1400" dirty="0">
                <a:latin typeface="Montserrat Medium" panose="000006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21370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13611-722D-4EFB-B78A-3D2BBF243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7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887A-9AD9-40B5-AF8F-E0DFF4CB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C65C-F6C9-4EC0-A3B7-6B8EA77D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C69C3-E356-4D44-99E4-38202C5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139E3-1977-44B2-9AD4-C16406D4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A38C7-F060-4CA7-A188-F047DEA4F0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9DA45-60CF-46C1-8503-8821B94A49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89C65F-DC5D-4A9B-9243-D8E95B970A51}"/>
              </a:ext>
            </a:extLst>
          </p:cNvPr>
          <p:cNvSpPr txBox="1">
            <a:spLocks/>
          </p:cNvSpPr>
          <p:nvPr userDrawn="1"/>
        </p:nvSpPr>
        <p:spPr>
          <a:xfrm>
            <a:off x="10715812" y="6356350"/>
            <a:ext cx="63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2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139E3-1977-44B2-9AD4-C16406D4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A38C7-F060-4CA7-A188-F047DEA4F0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9DA45-60CF-46C1-8503-8821B94A49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89C65F-DC5D-4A9B-9243-D8E95B970A51}"/>
              </a:ext>
            </a:extLst>
          </p:cNvPr>
          <p:cNvSpPr txBox="1">
            <a:spLocks/>
          </p:cNvSpPr>
          <p:nvPr userDrawn="1"/>
        </p:nvSpPr>
        <p:spPr>
          <a:xfrm>
            <a:off x="10715812" y="6356350"/>
            <a:ext cx="63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536E29-3B8B-44A4-BF51-8372B6990651}"/>
              </a:ext>
            </a:extLst>
          </p:cNvPr>
          <p:cNvGrpSpPr/>
          <p:nvPr userDrawn="1"/>
        </p:nvGrpSpPr>
        <p:grpSpPr>
          <a:xfrm>
            <a:off x="1040407" y="2501689"/>
            <a:ext cx="2394101" cy="2088232"/>
            <a:chOff x="5248647" y="1608813"/>
            <a:chExt cx="970807" cy="84677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59740F-5758-4C2F-B8A5-75CB37A1430F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rgbClr val="0B2D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6FC0149-C81C-446C-B1E8-D41E6F6D9684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DD1AE5-C20B-4174-B213-A027C8EA22B0}"/>
              </a:ext>
            </a:extLst>
          </p:cNvPr>
          <p:cNvGrpSpPr/>
          <p:nvPr userDrawn="1"/>
        </p:nvGrpSpPr>
        <p:grpSpPr>
          <a:xfrm>
            <a:off x="1675831" y="3707682"/>
            <a:ext cx="1601067" cy="647871"/>
            <a:chOff x="1391543" y="3698889"/>
            <a:chExt cx="1601067" cy="6478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0055D4-D2A3-4773-A7D5-56D389E33B59}"/>
                </a:ext>
              </a:extLst>
            </p:cNvPr>
            <p:cNvSpPr txBox="1"/>
            <p:nvPr/>
          </p:nvSpPr>
          <p:spPr>
            <a:xfrm>
              <a:off x="1391543" y="369888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Medium" panose="00000600000000000000" pitchFamily="2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2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D940A4-197A-47B7-B86F-16AAA7EDA57B}"/>
                </a:ext>
              </a:extLst>
            </p:cNvPr>
            <p:cNvSpPr txBox="1"/>
            <p:nvPr/>
          </p:nvSpPr>
          <p:spPr>
            <a:xfrm>
              <a:off x="1401068" y="3915873"/>
              <a:ext cx="1591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Light" panose="00000400000000000000" pitchFamily="2" charset="0"/>
                  <a:cs typeface="Arial" pitchFamily="34" charset="0"/>
                </a:rPr>
                <a:t>Simple PowerPoint Presentation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819BB83-D4AB-4456-9F33-5D07A57D0DE9}"/>
              </a:ext>
            </a:extLst>
          </p:cNvPr>
          <p:cNvSpPr txBox="1"/>
          <p:nvPr userDrawn="1"/>
        </p:nvSpPr>
        <p:spPr>
          <a:xfrm>
            <a:off x="1556252" y="2837921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B2D50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rgbClr val="0B2D50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6B835F-92BB-4D79-B5D8-C88FC1DD3FBC}"/>
              </a:ext>
            </a:extLst>
          </p:cNvPr>
          <p:cNvGrpSpPr/>
          <p:nvPr userDrawn="1"/>
        </p:nvGrpSpPr>
        <p:grpSpPr>
          <a:xfrm>
            <a:off x="4806211" y="2128827"/>
            <a:ext cx="2394101" cy="2088232"/>
            <a:chOff x="5248647" y="1608813"/>
            <a:chExt cx="970807" cy="84677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D9E530-090C-4DE0-8F3F-CC3BADFB3928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rgbClr val="81B9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1F882F9-A579-4791-A10B-428E512BFD93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FF62AB-4124-42ED-B72A-0D645E751CB8}"/>
              </a:ext>
            </a:extLst>
          </p:cNvPr>
          <p:cNvGrpSpPr/>
          <p:nvPr userDrawn="1"/>
        </p:nvGrpSpPr>
        <p:grpSpPr>
          <a:xfrm>
            <a:off x="5358409" y="3326430"/>
            <a:ext cx="1601067" cy="647871"/>
            <a:chOff x="3233964" y="1954419"/>
            <a:chExt cx="1601067" cy="64787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C2C3CA-7A2F-45D0-A1F9-8CB56A2DEE1C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Medium" panose="00000600000000000000" pitchFamily="2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2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F88474-7E6A-4473-A693-A6E40D79504E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Light" panose="00000400000000000000" pitchFamily="2" charset="0"/>
                  <a:cs typeface="Arial" pitchFamily="34" charset="0"/>
                </a:rPr>
                <a:t>Simple PowerPoint Presentation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D378EE-9526-4197-B5DF-354BE5FBFAFE}"/>
              </a:ext>
            </a:extLst>
          </p:cNvPr>
          <p:cNvSpPr txBox="1"/>
          <p:nvPr userDrawn="1"/>
        </p:nvSpPr>
        <p:spPr>
          <a:xfrm>
            <a:off x="5322056" y="2465059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81B9F0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rgbClr val="81B9F0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56E2CF-0565-4D88-9DC8-9E23029C7E23}"/>
              </a:ext>
            </a:extLst>
          </p:cNvPr>
          <p:cNvGrpSpPr/>
          <p:nvPr userDrawn="1"/>
        </p:nvGrpSpPr>
        <p:grpSpPr>
          <a:xfrm>
            <a:off x="8572015" y="1821088"/>
            <a:ext cx="2394101" cy="2088232"/>
            <a:chOff x="5248647" y="1608813"/>
            <a:chExt cx="970807" cy="84677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F3CA80-32DB-4A5C-9D0C-CA85F2BA3887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rgbClr val="C7E0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333BBD9-7C88-4A29-B701-4424D7BF8DB2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E40F26-E533-4CFC-8FE7-F3D436B78CDD}"/>
              </a:ext>
            </a:extLst>
          </p:cNvPr>
          <p:cNvGrpSpPr/>
          <p:nvPr userDrawn="1"/>
        </p:nvGrpSpPr>
        <p:grpSpPr>
          <a:xfrm>
            <a:off x="9175391" y="3010302"/>
            <a:ext cx="1601067" cy="647871"/>
            <a:chOff x="3233964" y="1954419"/>
            <a:chExt cx="1601067" cy="6478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E52E22-F52A-409E-A48F-BE3678AB6EA8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Medium" panose="00000600000000000000" pitchFamily="2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2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667062-892C-4FA3-B2FF-C6D42F9ECE95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Light" panose="00000400000000000000" pitchFamily="2" charset="0"/>
                  <a:cs typeface="Arial" pitchFamily="34" charset="0"/>
                </a:rPr>
                <a:t>Simple PowerPoint Presentation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948C0DC-1158-4F04-BEA6-C629DF17800C}"/>
              </a:ext>
            </a:extLst>
          </p:cNvPr>
          <p:cNvSpPr txBox="1"/>
          <p:nvPr userDrawn="1"/>
        </p:nvSpPr>
        <p:spPr>
          <a:xfrm>
            <a:off x="9087860" y="2157320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C7E0F8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rgbClr val="C7E0F8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80FA48-8BD9-4806-A612-99A820747EF7}"/>
              </a:ext>
            </a:extLst>
          </p:cNvPr>
          <p:cNvSpPr txBox="1"/>
          <p:nvPr userDrawn="1"/>
        </p:nvSpPr>
        <p:spPr>
          <a:xfrm>
            <a:off x="1028700" y="4953000"/>
            <a:ext cx="2405808" cy="16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Lorem ipsum dolor sit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amet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consectetur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adipiscing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elit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sed do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eiusmod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tempor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incididunt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labore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et dolore magna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aliqua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 Ut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enim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ad minim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veniam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quis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nostrud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exercitation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ullamco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laboris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nisi </a:t>
            </a:r>
            <a:endParaRPr lang="en-US" sz="1100" dirty="0">
              <a:latin typeface="Montserrat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1043E8-DC27-49F1-AAA9-16505AE650B6}"/>
              </a:ext>
            </a:extLst>
          </p:cNvPr>
          <p:cNvSpPr txBox="1"/>
          <p:nvPr userDrawn="1"/>
        </p:nvSpPr>
        <p:spPr>
          <a:xfrm>
            <a:off x="4794504" y="4574812"/>
            <a:ext cx="2405808" cy="16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Lorem ipsum dolor sit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amet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consectetur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adipiscing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elit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sed do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eiusmod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tempor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incididunt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labore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et dolore magna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aliqua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 Ut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enim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ad minim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veniam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quis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nostrud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exercitation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ullamco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laboris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nisi </a:t>
            </a:r>
            <a:endParaRPr lang="en-US" sz="1100" dirty="0">
              <a:latin typeface="Montserrat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88719E-6B85-4337-A8DC-83887091F588}"/>
              </a:ext>
            </a:extLst>
          </p:cNvPr>
          <p:cNvSpPr txBox="1"/>
          <p:nvPr userDrawn="1"/>
        </p:nvSpPr>
        <p:spPr>
          <a:xfrm>
            <a:off x="8560606" y="4200730"/>
            <a:ext cx="2405808" cy="16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Lorem ipsum dolor sit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amet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consectetur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adipiscing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elit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sed do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eiusmod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tempor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incididunt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labore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et dolore magna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aliqua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 Ut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enim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ad minim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veniam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quis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nostrud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exercitation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ullamco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laboris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nisi </a:t>
            </a:r>
            <a:endParaRPr lang="en-US" sz="1100" dirty="0"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07FC5F-FB94-40AC-A0F7-9357E29D3A68}"/>
              </a:ext>
            </a:extLst>
          </p:cNvPr>
          <p:cNvSpPr txBox="1"/>
          <p:nvPr userDrawn="1"/>
        </p:nvSpPr>
        <p:spPr>
          <a:xfrm>
            <a:off x="908750" y="1083343"/>
            <a:ext cx="530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HEADER …</a:t>
            </a:r>
          </a:p>
        </p:txBody>
      </p:sp>
    </p:spTree>
    <p:extLst>
      <p:ext uri="{BB962C8B-B14F-4D97-AF65-F5344CB8AC3E}">
        <p14:creationId xmlns:p14="http://schemas.microsoft.com/office/powerpoint/2010/main" val="374770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0312A4-CFEF-4201-860B-CF9A496FC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26649-55DA-4772-A804-776C528D7278}"/>
              </a:ext>
            </a:extLst>
          </p:cNvPr>
          <p:cNvSpPr txBox="1"/>
          <p:nvPr userDrawn="1"/>
        </p:nvSpPr>
        <p:spPr>
          <a:xfrm>
            <a:off x="7204448" y="2162825"/>
            <a:ext cx="530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HEADER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17A2F-2EF0-4064-AF71-8DEBA25AADE6}"/>
              </a:ext>
            </a:extLst>
          </p:cNvPr>
          <p:cNvSpPr txBox="1"/>
          <p:nvPr userDrawn="1"/>
        </p:nvSpPr>
        <p:spPr>
          <a:xfrm>
            <a:off x="7263063" y="4399980"/>
            <a:ext cx="3700212" cy="179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Montserrat Medium" panose="00000600000000000000" pitchFamily="2" charset="0"/>
              </a:rPr>
              <a:t>Lorem ipsum dolor sit </a:t>
            </a:r>
            <a:r>
              <a:rPr lang="en-US" sz="1400" dirty="0" err="1">
                <a:latin typeface="Montserrat Medium" panose="00000600000000000000" pitchFamily="2" charset="0"/>
              </a:rPr>
              <a:t>amet</a:t>
            </a:r>
            <a:r>
              <a:rPr lang="en-US" sz="1400" dirty="0">
                <a:latin typeface="Montserrat Medium" panose="00000600000000000000" pitchFamily="2" charset="0"/>
              </a:rPr>
              <a:t>, </a:t>
            </a:r>
            <a:r>
              <a:rPr lang="en-US" sz="1400" dirty="0" err="1">
                <a:latin typeface="Montserrat Medium" panose="00000600000000000000" pitchFamily="2" charset="0"/>
              </a:rPr>
              <a:t>consectetur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adipiscing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elit</a:t>
            </a:r>
            <a:r>
              <a:rPr lang="en-US" sz="1400" dirty="0">
                <a:latin typeface="Montserrat Medium" panose="00000600000000000000" pitchFamily="2" charset="0"/>
              </a:rPr>
              <a:t>, sed do </a:t>
            </a:r>
            <a:r>
              <a:rPr lang="en-US" sz="1400" dirty="0" err="1">
                <a:latin typeface="Montserrat Medium" panose="00000600000000000000" pitchFamily="2" charset="0"/>
              </a:rPr>
              <a:t>eiusmod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tempor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incididunt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ut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labore</a:t>
            </a:r>
            <a:r>
              <a:rPr lang="en-US" sz="1400" dirty="0">
                <a:latin typeface="Montserrat Medium" panose="00000600000000000000" pitchFamily="2" charset="0"/>
              </a:rPr>
              <a:t> et dolore magna </a:t>
            </a:r>
            <a:r>
              <a:rPr lang="en-US" sz="1400" dirty="0" err="1">
                <a:latin typeface="Montserrat Medium" panose="00000600000000000000" pitchFamily="2" charset="0"/>
              </a:rPr>
              <a:t>aliqua</a:t>
            </a:r>
            <a:r>
              <a:rPr lang="en-US" sz="1400" dirty="0">
                <a:latin typeface="Montserrat Medium" panose="00000600000000000000" pitchFamily="2" charset="0"/>
              </a:rPr>
              <a:t>. </a:t>
            </a:r>
            <a:r>
              <a:rPr lang="en-US" sz="1400" dirty="0" err="1">
                <a:latin typeface="Montserrat Medium" panose="00000600000000000000" pitchFamily="2" charset="0"/>
              </a:rPr>
              <a:t>Quis</a:t>
            </a:r>
            <a:r>
              <a:rPr lang="en-US" sz="1400" dirty="0">
                <a:latin typeface="Montserrat Medium" panose="00000600000000000000" pitchFamily="2" charset="0"/>
              </a:rPr>
              <a:t> ipsum </a:t>
            </a:r>
            <a:r>
              <a:rPr lang="en-US" sz="1400" dirty="0" err="1">
                <a:latin typeface="Montserrat Medium" panose="00000600000000000000" pitchFamily="2" charset="0"/>
              </a:rPr>
              <a:t>suspendisse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ultrices</a:t>
            </a:r>
            <a:r>
              <a:rPr lang="en-US" sz="1400" dirty="0">
                <a:latin typeface="Montserrat Medium" panose="00000600000000000000" pitchFamily="2" charset="0"/>
              </a:rPr>
              <a:t> gravida. </a:t>
            </a:r>
            <a:r>
              <a:rPr lang="en-US" sz="1400" dirty="0" err="1">
                <a:latin typeface="Montserrat Medium" panose="00000600000000000000" pitchFamily="2" charset="0"/>
              </a:rPr>
              <a:t>Risus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commodo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viverra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maecenas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accumsan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lacus</a:t>
            </a:r>
            <a:r>
              <a:rPr lang="en-US" sz="1400" dirty="0">
                <a:latin typeface="Montserrat Medium" panose="00000600000000000000" pitchFamily="2" charset="0"/>
              </a:rPr>
              <a:t> vel </a:t>
            </a:r>
            <a:r>
              <a:rPr lang="en-US" sz="1400" dirty="0" err="1">
                <a:latin typeface="Montserrat Medium" panose="00000600000000000000" pitchFamily="2" charset="0"/>
              </a:rPr>
              <a:t>facilisis</a:t>
            </a:r>
            <a:r>
              <a:rPr lang="en-US" sz="1400" dirty="0">
                <a:latin typeface="Montserrat Medium" panose="000006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1056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0312A4-CFEF-4201-860B-CF9A496FC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5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5C96F3-9CA9-4A89-9382-B23C01BA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7FF28399-D6F9-4E43-8489-7D4B35DB66D0}"/>
              </a:ext>
            </a:extLst>
          </p:cNvPr>
          <p:cNvSpPr/>
          <p:nvPr userDrawn="1"/>
        </p:nvSpPr>
        <p:spPr>
          <a:xfrm>
            <a:off x="627960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595001-D5A7-48F0-A03C-8202D1FE43B1}"/>
              </a:ext>
            </a:extLst>
          </p:cNvPr>
          <p:cNvSpPr/>
          <p:nvPr userDrawn="1"/>
        </p:nvSpPr>
        <p:spPr>
          <a:xfrm>
            <a:off x="4287714" y="2031228"/>
            <a:ext cx="216118" cy="216118"/>
          </a:xfrm>
          <a:prstGeom prst="ellipse">
            <a:avLst/>
          </a:prstGeom>
          <a:solidFill>
            <a:srgbClr val="0B2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51C0E4-E78E-41C7-888B-D2728948E2C9}"/>
              </a:ext>
            </a:extLst>
          </p:cNvPr>
          <p:cNvSpPr/>
          <p:nvPr userDrawn="1"/>
        </p:nvSpPr>
        <p:spPr>
          <a:xfrm>
            <a:off x="6214714" y="1888137"/>
            <a:ext cx="549613" cy="549613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3AB49A-6869-49B1-879A-7F6DA38FC32F}"/>
              </a:ext>
            </a:extLst>
          </p:cNvPr>
          <p:cNvGrpSpPr/>
          <p:nvPr userDrawn="1"/>
        </p:nvGrpSpPr>
        <p:grpSpPr>
          <a:xfrm>
            <a:off x="6924015" y="1804852"/>
            <a:ext cx="4616540" cy="705595"/>
            <a:chOff x="4716014" y="1639851"/>
            <a:chExt cx="3888434" cy="7052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DCAF17-8312-4D05-9D72-FF34CFDFD088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9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b="0" i="0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Lorem ipsum dolor sit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amet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consectetur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adipiscing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elit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, sed do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eiusmod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Montserrat" panose="00000500000000000000" pitchFamily="2" charset="0"/>
                </a:rPr>
                <a:t>tempor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296AC3-0C5A-4ADB-8BAD-7694A95F046A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0FC6D8C-3964-4080-8E42-77EEB4E4050C}"/>
              </a:ext>
            </a:extLst>
          </p:cNvPr>
          <p:cNvSpPr/>
          <p:nvPr userDrawn="1"/>
        </p:nvSpPr>
        <p:spPr>
          <a:xfrm>
            <a:off x="7160341" y="3724383"/>
            <a:ext cx="549613" cy="549613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6EB9D3-CEBF-420B-9D93-500F564CA01C}"/>
              </a:ext>
            </a:extLst>
          </p:cNvPr>
          <p:cNvGrpSpPr/>
          <p:nvPr userDrawn="1"/>
        </p:nvGrpSpPr>
        <p:grpSpPr>
          <a:xfrm>
            <a:off x="7869642" y="3641099"/>
            <a:ext cx="3484157" cy="483803"/>
            <a:chOff x="4716014" y="1639851"/>
            <a:chExt cx="3888434" cy="4835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763F02-D641-4ED2-AC27-7FDEFFF95DC4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Add description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8AB2CA-C6A3-4668-902B-86398CA6B56F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366F6DF-023C-4A64-946D-4BD196F0A7FA}"/>
              </a:ext>
            </a:extLst>
          </p:cNvPr>
          <p:cNvSpPr/>
          <p:nvPr userDrawn="1"/>
        </p:nvSpPr>
        <p:spPr>
          <a:xfrm>
            <a:off x="6090887" y="5560629"/>
            <a:ext cx="549613" cy="549613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4E47FA-A3F0-41A1-8036-3C1942BC2A0C}"/>
              </a:ext>
            </a:extLst>
          </p:cNvPr>
          <p:cNvGrpSpPr/>
          <p:nvPr userDrawn="1"/>
        </p:nvGrpSpPr>
        <p:grpSpPr>
          <a:xfrm>
            <a:off x="6800188" y="5477345"/>
            <a:ext cx="4616540" cy="483803"/>
            <a:chOff x="4716014" y="1639851"/>
            <a:chExt cx="3888434" cy="48359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818B1B-B4D1-4516-9059-9529D7E95EA4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Add description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A6EA18-DD5A-474B-8258-DABE5CA6DAED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52D9E792-8264-45C3-9BF7-C8E18AAB6FF5}"/>
              </a:ext>
            </a:extLst>
          </p:cNvPr>
          <p:cNvSpPr/>
          <p:nvPr userDrawn="1"/>
        </p:nvSpPr>
        <p:spPr>
          <a:xfrm>
            <a:off x="6910409" y="2806260"/>
            <a:ext cx="549613" cy="549613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05A2EC-0DE7-4570-8092-C586A829F725}"/>
              </a:ext>
            </a:extLst>
          </p:cNvPr>
          <p:cNvGrpSpPr/>
          <p:nvPr userDrawn="1"/>
        </p:nvGrpSpPr>
        <p:grpSpPr>
          <a:xfrm>
            <a:off x="7619710" y="2722975"/>
            <a:ext cx="3734090" cy="483803"/>
            <a:chOff x="4716014" y="1639851"/>
            <a:chExt cx="3888434" cy="4835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1A76D7-38D7-49C3-976F-47A8F9AE7E7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Add description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2BB640-582D-43F9-AD39-5A181F809772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52F06A3-D99B-431F-B3A0-A0718FE3423A}"/>
              </a:ext>
            </a:extLst>
          </p:cNvPr>
          <p:cNvSpPr/>
          <p:nvPr userDrawn="1"/>
        </p:nvSpPr>
        <p:spPr>
          <a:xfrm>
            <a:off x="6934792" y="4642506"/>
            <a:ext cx="549613" cy="549613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D5DD1E-A6ED-4963-9281-252BD5153CEC}"/>
              </a:ext>
            </a:extLst>
          </p:cNvPr>
          <p:cNvGrpSpPr/>
          <p:nvPr userDrawn="1"/>
        </p:nvGrpSpPr>
        <p:grpSpPr>
          <a:xfrm>
            <a:off x="7644093" y="4559221"/>
            <a:ext cx="3709705" cy="483803"/>
            <a:chOff x="4716014" y="1639851"/>
            <a:chExt cx="3888434" cy="48359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27763B-C7FE-4EEB-A745-05FC25AC2A77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Add description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4670F6-A12F-4CF8-98CF-8A64934EA8F3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40EE65A0-FC36-422A-B38E-8B7870FC0C27}"/>
              </a:ext>
            </a:extLst>
          </p:cNvPr>
          <p:cNvSpPr/>
          <p:nvPr userDrawn="1"/>
        </p:nvSpPr>
        <p:spPr>
          <a:xfrm>
            <a:off x="5316770" y="2949352"/>
            <a:ext cx="216118" cy="216118"/>
          </a:xfrm>
          <a:prstGeom prst="ellipse">
            <a:avLst/>
          </a:prstGeom>
          <a:solidFill>
            <a:srgbClr val="81B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FAC2655-9C92-46C7-A19F-8E79BF1737B5}"/>
              </a:ext>
            </a:extLst>
          </p:cNvPr>
          <p:cNvSpPr/>
          <p:nvPr userDrawn="1"/>
        </p:nvSpPr>
        <p:spPr>
          <a:xfrm>
            <a:off x="5549646" y="3867474"/>
            <a:ext cx="216118" cy="216118"/>
          </a:xfrm>
          <a:prstGeom prst="ellipse">
            <a:avLst/>
          </a:prstGeom>
          <a:solidFill>
            <a:srgbClr val="C7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472E0D-AE94-4C0C-B47B-4E0D21E91737}"/>
              </a:ext>
            </a:extLst>
          </p:cNvPr>
          <p:cNvSpPr/>
          <p:nvPr userDrawn="1"/>
        </p:nvSpPr>
        <p:spPr>
          <a:xfrm>
            <a:off x="5296318" y="4785598"/>
            <a:ext cx="216118" cy="216118"/>
          </a:xfrm>
          <a:prstGeom prst="ellipse">
            <a:avLst/>
          </a:prstGeom>
          <a:solidFill>
            <a:srgbClr val="81B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19687C-7D90-43D2-B3CC-3B7F19149B5C}"/>
              </a:ext>
            </a:extLst>
          </p:cNvPr>
          <p:cNvSpPr/>
          <p:nvPr userDrawn="1"/>
        </p:nvSpPr>
        <p:spPr>
          <a:xfrm>
            <a:off x="4287714" y="5703720"/>
            <a:ext cx="216118" cy="216118"/>
          </a:xfrm>
          <a:prstGeom prst="ellipse">
            <a:avLst/>
          </a:prstGeom>
          <a:solidFill>
            <a:srgbClr val="0B2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8793A0-64D4-400B-8248-99EC6716BFE7}"/>
              </a:ext>
            </a:extLst>
          </p:cNvPr>
          <p:cNvCxnSpPr>
            <a:cxnSpLocks/>
          </p:cNvCxnSpPr>
          <p:nvPr userDrawn="1"/>
        </p:nvCxnSpPr>
        <p:spPr>
          <a:xfrm>
            <a:off x="4819226" y="213933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27293F5-0905-4531-BF2C-3B5E575B9E96}"/>
              </a:ext>
            </a:extLst>
          </p:cNvPr>
          <p:cNvCxnSpPr>
            <a:cxnSpLocks/>
          </p:cNvCxnSpPr>
          <p:nvPr userDrawn="1"/>
        </p:nvCxnSpPr>
        <p:spPr>
          <a:xfrm>
            <a:off x="5681602" y="3057458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BD294F-5836-446A-988F-9A2FC7E3BD86}"/>
              </a:ext>
            </a:extLst>
          </p:cNvPr>
          <p:cNvCxnSpPr>
            <a:cxnSpLocks/>
          </p:cNvCxnSpPr>
          <p:nvPr userDrawn="1"/>
        </p:nvCxnSpPr>
        <p:spPr>
          <a:xfrm>
            <a:off x="5923006" y="3975581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89AEF2-45A9-4227-82B6-AAC36D8BBE55}"/>
              </a:ext>
            </a:extLst>
          </p:cNvPr>
          <p:cNvCxnSpPr>
            <a:cxnSpLocks/>
          </p:cNvCxnSpPr>
          <p:nvPr userDrawn="1"/>
        </p:nvCxnSpPr>
        <p:spPr>
          <a:xfrm>
            <a:off x="5683568" y="4893704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8B200C-4A01-41A9-B8BA-C3C0ACA9447E}"/>
              </a:ext>
            </a:extLst>
          </p:cNvPr>
          <p:cNvCxnSpPr>
            <a:cxnSpLocks/>
          </p:cNvCxnSpPr>
          <p:nvPr userDrawn="1"/>
        </p:nvCxnSpPr>
        <p:spPr>
          <a:xfrm>
            <a:off x="4757312" y="5811827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E53B03E-342B-43C5-B994-4D9A644105CA}"/>
              </a:ext>
            </a:extLst>
          </p:cNvPr>
          <p:cNvSpPr/>
          <p:nvPr userDrawn="1"/>
        </p:nvSpPr>
        <p:spPr>
          <a:xfrm>
            <a:off x="1975230" y="2819855"/>
            <a:ext cx="2504715" cy="2504715"/>
          </a:xfrm>
          <a:prstGeom prst="ellipse">
            <a:avLst/>
          </a:prstGeom>
          <a:solidFill>
            <a:srgbClr val="81B9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3BBE73-9967-49A7-9F5F-9EBFCCF1CEDA}"/>
              </a:ext>
            </a:extLst>
          </p:cNvPr>
          <p:cNvSpPr/>
          <p:nvPr userDrawn="1"/>
        </p:nvSpPr>
        <p:spPr>
          <a:xfrm>
            <a:off x="1029603" y="3605527"/>
            <a:ext cx="2504715" cy="2504715"/>
          </a:xfrm>
          <a:prstGeom prst="ellipse">
            <a:avLst/>
          </a:prstGeom>
          <a:solidFill>
            <a:srgbClr val="C7E0F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D7544D-CCFF-4265-B923-589A8D41BDC6}"/>
              </a:ext>
            </a:extLst>
          </p:cNvPr>
          <p:cNvSpPr/>
          <p:nvPr userDrawn="1"/>
        </p:nvSpPr>
        <p:spPr>
          <a:xfrm>
            <a:off x="1273216" y="2728186"/>
            <a:ext cx="2504715" cy="2504715"/>
          </a:xfrm>
          <a:prstGeom prst="ellipse">
            <a:avLst/>
          </a:prstGeom>
          <a:solidFill>
            <a:srgbClr val="2784E1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2B7FCE6-B2A0-47A4-B602-03EBDD3FD2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60" y="3631753"/>
            <a:ext cx="1125615" cy="105816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D1C2208-2C55-4795-BE7A-D9AD975FD86F}"/>
              </a:ext>
            </a:extLst>
          </p:cNvPr>
          <p:cNvSpPr txBox="1"/>
          <p:nvPr userDrawn="1"/>
        </p:nvSpPr>
        <p:spPr>
          <a:xfrm>
            <a:off x="904777" y="674077"/>
            <a:ext cx="530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HEADER …</a:t>
            </a:r>
          </a:p>
        </p:txBody>
      </p:sp>
    </p:spTree>
    <p:extLst>
      <p:ext uri="{BB962C8B-B14F-4D97-AF65-F5344CB8AC3E}">
        <p14:creationId xmlns:p14="http://schemas.microsoft.com/office/powerpoint/2010/main" val="419082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6951ED-0D5E-40F8-BBA7-D3B3A49AC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0DD353-FB05-4DAD-81F8-09B6AF910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D1587A-FFE0-45EF-810B-63F0AE0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812" y="6356350"/>
            <a:ext cx="6379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BCEB4-AC67-4635-AB85-4354CDD4A18B}"/>
              </a:ext>
            </a:extLst>
          </p:cNvPr>
          <p:cNvSpPr txBox="1"/>
          <p:nvPr userDrawn="1"/>
        </p:nvSpPr>
        <p:spPr>
          <a:xfrm>
            <a:off x="908750" y="2112043"/>
            <a:ext cx="530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HEADER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216CC-1D6B-4F30-995E-9630E051806A}"/>
              </a:ext>
            </a:extLst>
          </p:cNvPr>
          <p:cNvSpPr txBox="1"/>
          <p:nvPr userDrawn="1"/>
        </p:nvSpPr>
        <p:spPr>
          <a:xfrm>
            <a:off x="908750" y="3339710"/>
            <a:ext cx="3700212" cy="179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Montserrat Medium" panose="00000600000000000000" pitchFamily="2" charset="0"/>
              </a:rPr>
              <a:t>Lorem ipsum dolor sit </a:t>
            </a:r>
            <a:r>
              <a:rPr lang="en-US" sz="1400" dirty="0" err="1">
                <a:latin typeface="Montserrat Medium" panose="00000600000000000000" pitchFamily="2" charset="0"/>
              </a:rPr>
              <a:t>amet</a:t>
            </a:r>
            <a:r>
              <a:rPr lang="en-US" sz="1400" dirty="0">
                <a:latin typeface="Montserrat Medium" panose="00000600000000000000" pitchFamily="2" charset="0"/>
              </a:rPr>
              <a:t>, </a:t>
            </a:r>
            <a:r>
              <a:rPr lang="en-US" sz="1400" dirty="0" err="1">
                <a:latin typeface="Montserrat Medium" panose="00000600000000000000" pitchFamily="2" charset="0"/>
              </a:rPr>
              <a:t>consectetur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adipiscing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elit</a:t>
            </a:r>
            <a:r>
              <a:rPr lang="en-US" sz="1400" dirty="0">
                <a:latin typeface="Montserrat Medium" panose="00000600000000000000" pitchFamily="2" charset="0"/>
              </a:rPr>
              <a:t>, sed do </a:t>
            </a:r>
            <a:r>
              <a:rPr lang="en-US" sz="1400" dirty="0" err="1">
                <a:latin typeface="Montserrat Medium" panose="00000600000000000000" pitchFamily="2" charset="0"/>
              </a:rPr>
              <a:t>eiusmod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tempor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incididunt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ut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labore</a:t>
            </a:r>
            <a:r>
              <a:rPr lang="en-US" sz="1400" dirty="0">
                <a:latin typeface="Montserrat Medium" panose="00000600000000000000" pitchFamily="2" charset="0"/>
              </a:rPr>
              <a:t> et dolore magna </a:t>
            </a:r>
            <a:r>
              <a:rPr lang="en-US" sz="1400" dirty="0" err="1">
                <a:latin typeface="Montserrat Medium" panose="00000600000000000000" pitchFamily="2" charset="0"/>
              </a:rPr>
              <a:t>aliqua</a:t>
            </a:r>
            <a:r>
              <a:rPr lang="en-US" sz="1400" dirty="0">
                <a:latin typeface="Montserrat Medium" panose="00000600000000000000" pitchFamily="2" charset="0"/>
              </a:rPr>
              <a:t>. </a:t>
            </a:r>
            <a:r>
              <a:rPr lang="en-US" sz="1400" dirty="0" err="1">
                <a:latin typeface="Montserrat Medium" panose="00000600000000000000" pitchFamily="2" charset="0"/>
              </a:rPr>
              <a:t>Quis</a:t>
            </a:r>
            <a:r>
              <a:rPr lang="en-US" sz="1400" dirty="0">
                <a:latin typeface="Montserrat Medium" panose="00000600000000000000" pitchFamily="2" charset="0"/>
              </a:rPr>
              <a:t> ipsum </a:t>
            </a:r>
            <a:r>
              <a:rPr lang="en-US" sz="1400" dirty="0" err="1">
                <a:latin typeface="Montserrat Medium" panose="00000600000000000000" pitchFamily="2" charset="0"/>
              </a:rPr>
              <a:t>suspendisse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ultrices</a:t>
            </a:r>
            <a:r>
              <a:rPr lang="en-US" sz="1400" dirty="0">
                <a:latin typeface="Montserrat Medium" panose="00000600000000000000" pitchFamily="2" charset="0"/>
              </a:rPr>
              <a:t> gravida. </a:t>
            </a:r>
            <a:r>
              <a:rPr lang="en-US" sz="1400" dirty="0" err="1">
                <a:latin typeface="Montserrat Medium" panose="00000600000000000000" pitchFamily="2" charset="0"/>
              </a:rPr>
              <a:t>Risus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commodo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viverra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maecenas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accumsan</a:t>
            </a:r>
            <a:r>
              <a:rPr lang="en-US" sz="1400" dirty="0">
                <a:latin typeface="Montserrat Medium" panose="00000600000000000000" pitchFamily="2" charset="0"/>
              </a:rPr>
              <a:t> </a:t>
            </a:r>
            <a:r>
              <a:rPr lang="en-US" sz="1400" dirty="0" err="1">
                <a:latin typeface="Montserrat Medium" panose="00000600000000000000" pitchFamily="2" charset="0"/>
              </a:rPr>
              <a:t>lacus</a:t>
            </a:r>
            <a:r>
              <a:rPr lang="en-US" sz="1400" dirty="0">
                <a:latin typeface="Montserrat Medium" panose="00000600000000000000" pitchFamily="2" charset="0"/>
              </a:rPr>
              <a:t> vel </a:t>
            </a:r>
            <a:r>
              <a:rPr lang="en-US" sz="1400" dirty="0" err="1">
                <a:latin typeface="Montserrat Medium" panose="00000600000000000000" pitchFamily="2" charset="0"/>
              </a:rPr>
              <a:t>facilisis</a:t>
            </a:r>
            <a:r>
              <a:rPr lang="en-US" sz="1400" dirty="0">
                <a:latin typeface="Montserrat Medium" panose="000006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578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F2DF4-0E00-4F4E-8995-7E0A01D20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1BBBF-34DB-4EF4-B965-6DE5B7951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27EB0-1665-4940-AE2F-01DF68811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9294" y="6356350"/>
            <a:ext cx="1014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</a:lstStyle>
          <a:p>
            <a:fld id="{2D0BA7BE-2335-4F52-A40F-549BF6DC8F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5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72" r:id="rId4"/>
    <p:sldLayoutId id="2147483656" r:id="rId5"/>
    <p:sldLayoutId id="2147483671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3" r:id="rId12"/>
    <p:sldLayoutId id="2147483665" r:id="rId13"/>
    <p:sldLayoutId id="2147483666" r:id="rId14"/>
    <p:sldLayoutId id="2147483667" r:id="rId15"/>
    <p:sldLayoutId id="2147483668" r:id="rId16"/>
    <p:sldLayoutId id="21474836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Medium" panose="00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7999686-14BE-4898-9AC8-74F375424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4D424F-3869-44DE-97EB-77BB440700E4}"/>
              </a:ext>
            </a:extLst>
          </p:cNvPr>
          <p:cNvSpPr txBox="1"/>
          <p:nvPr/>
        </p:nvSpPr>
        <p:spPr>
          <a:xfrm>
            <a:off x="923925" y="4324350"/>
            <a:ext cx="9020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B2D50"/>
                </a:solidFill>
                <a:latin typeface="Montserrat ExtraBold" panose="00000900000000000000" pitchFamily="2" charset="0"/>
              </a:rPr>
              <a:t>Анализ степени удовлетворенности авиапассажиров, выработка рекомендаций по ее увеличению</a:t>
            </a:r>
          </a:p>
          <a:p>
            <a:r>
              <a:rPr lang="ru-RU" sz="1400" dirty="0">
                <a:solidFill>
                  <a:srgbClr val="0B2D50"/>
                </a:solidFill>
                <a:latin typeface="Montserrat ExtraBold" panose="00000900000000000000" pitchFamily="2" charset="0"/>
              </a:rPr>
              <a:t>Автор: </a:t>
            </a:r>
            <a:r>
              <a:rPr lang="ru-RU" sz="2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Иванов Илья Александрович</a:t>
            </a:r>
            <a:endParaRPr lang="en-US" sz="2800" dirty="0">
              <a:solidFill>
                <a:srgbClr val="0B2D5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1A63F-4462-48E7-A292-B57DE86D2003}"/>
              </a:ext>
            </a:extLst>
          </p:cNvPr>
          <p:cNvSpPr txBox="1"/>
          <p:nvPr/>
        </p:nvSpPr>
        <p:spPr>
          <a:xfrm>
            <a:off x="11680658" y="6550223"/>
            <a:ext cx="511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rgbClr val="0B2D50"/>
                </a:solidFill>
                <a:latin typeface="Montserrat Medium" panose="00000600000000000000" pitchFamily="2" charset="0"/>
              </a:rPr>
              <a:t>1</a:t>
            </a:r>
            <a:endParaRPr lang="en-US" sz="1400" dirty="0">
              <a:solidFill>
                <a:srgbClr val="0B2D50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82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9ABBF-E173-48AE-A57E-A9114BCC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867EFE-D86B-4F35-B509-EC3B4C7EB894}"/>
              </a:ext>
            </a:extLst>
          </p:cNvPr>
          <p:cNvSpPr txBox="1"/>
          <p:nvPr/>
        </p:nvSpPr>
        <p:spPr>
          <a:xfrm>
            <a:off x="11680658" y="6550223"/>
            <a:ext cx="511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B2D50"/>
                </a:solidFill>
                <a:latin typeface="Montserrat Medium" panose="00000600000000000000" pitchFamily="2" charset="0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43BFD-FB65-4A3D-B33B-B0BDC0F1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EBA94F-3395-4AE3-BDC1-3A948CD293F4}"/>
              </a:ext>
            </a:extLst>
          </p:cNvPr>
          <p:cNvSpPr txBox="1"/>
          <p:nvPr/>
        </p:nvSpPr>
        <p:spPr>
          <a:xfrm>
            <a:off x="11680658" y="6550222"/>
            <a:ext cx="511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rgbClr val="0B2D50"/>
                </a:solidFill>
                <a:latin typeface="Montserrat Medium" panose="00000600000000000000" pitchFamily="2" charset="0"/>
              </a:rPr>
              <a:t>3</a:t>
            </a:r>
            <a:endParaRPr lang="en-US" sz="1400" dirty="0">
              <a:solidFill>
                <a:srgbClr val="0B2D50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B37B0-9531-4690-8927-44084868EBF7}"/>
              </a:ext>
            </a:extLst>
          </p:cNvPr>
          <p:cNvSpPr txBox="1"/>
          <p:nvPr/>
        </p:nvSpPr>
        <p:spPr>
          <a:xfrm>
            <a:off x="4538913" y="3339710"/>
            <a:ext cx="63005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 Medium" panose="00000600000000000000" pitchFamily="2" charset="0"/>
              </a:rPr>
              <a:t>В связи с нарастающим кризисом в сфере авиаперевозок как у российских, так и у зарубежных авиакомпаний, обусловленным многочисленными политическими (санкции на поставку авиатехники и обслуживание, закрытие воздушного пространства над многими странами) и экономическими факторами (рост цен на авиакеросин), требуется сохранение и повышение лояльности пассажиров. </a:t>
            </a:r>
          </a:p>
          <a:p>
            <a:r>
              <a:rPr lang="ru-RU" sz="1400" dirty="0">
                <a:latin typeface="Montserrat Medium" panose="00000600000000000000" pitchFamily="2" charset="0"/>
              </a:rPr>
              <a:t>С этой целью необходим анализ объективных и субъективных факторов, которые влияют на степени удовлетворенности авиапассажиров, и построение модели, позволяющей прогнозировать итоговую удовлетворенность на основе этих факторов. </a:t>
            </a:r>
            <a:endParaRPr lang="en-US" sz="1400" dirty="0">
              <a:latin typeface="Montserrat Medium" panose="000006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3DF0A-1330-44D7-9DD3-AE835359478C}"/>
              </a:ext>
            </a:extLst>
          </p:cNvPr>
          <p:cNvSpPr txBox="1"/>
          <p:nvPr/>
        </p:nvSpPr>
        <p:spPr>
          <a:xfrm>
            <a:off x="4538913" y="1581818"/>
            <a:ext cx="5309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Цель и бизнес-задача</a:t>
            </a:r>
            <a:endParaRPr lang="en-US" sz="4800" dirty="0">
              <a:solidFill>
                <a:srgbClr val="0B2D50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86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DBB4C-433D-4A60-B834-BA27163A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89937-928E-4D71-9C73-7343F0245B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20" y="1340047"/>
            <a:ext cx="4917322" cy="5210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27F96-AB5B-4642-B22D-238EBF2988A1}"/>
              </a:ext>
            </a:extLst>
          </p:cNvPr>
          <p:cNvSpPr txBox="1"/>
          <p:nvPr/>
        </p:nvSpPr>
        <p:spPr>
          <a:xfrm>
            <a:off x="1046773" y="292722"/>
            <a:ext cx="53099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Постановка задачи машинного обучения</a:t>
            </a:r>
            <a:endParaRPr lang="en-US" sz="4800" dirty="0">
              <a:solidFill>
                <a:srgbClr val="0B2D5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B6553-02D2-4656-AC26-955D151932FE}"/>
              </a:ext>
            </a:extLst>
          </p:cNvPr>
          <p:cNvSpPr txBox="1"/>
          <p:nvPr/>
        </p:nvSpPr>
        <p:spPr>
          <a:xfrm>
            <a:off x="875194" y="3339710"/>
            <a:ext cx="5066626" cy="311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Необходимо:</a:t>
            </a:r>
          </a:p>
          <a:p>
            <a:pPr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Выполнить визуализацию по представленным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датасетам</a:t>
            </a:r>
            <a:endParaRPr lang="ru-RU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Решить задачу классификации (прогнозирования) степени удовлетворенности авиапассажиров на основании объективных (возраст, пол пассажира, дистанция полета и т.д.) и субъективных (удобство самолетных кресел, пространство для ног и т.д.) параметров.</a:t>
            </a:r>
          </a:p>
          <a:p>
            <a:pPr>
              <a:lnSpc>
                <a:spcPct val="114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9E3C1-E200-4D92-B8D3-6F6B6687A26B}"/>
              </a:ext>
            </a:extLst>
          </p:cNvPr>
          <p:cNvSpPr txBox="1"/>
          <p:nvPr/>
        </p:nvSpPr>
        <p:spPr>
          <a:xfrm>
            <a:off x="11680658" y="6550222"/>
            <a:ext cx="511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rgbClr val="0B2D50"/>
                </a:solidFill>
                <a:latin typeface="Montserrat Medium" panose="00000600000000000000" pitchFamily="2" charset="0"/>
              </a:rPr>
              <a:t>4</a:t>
            </a:r>
            <a:endParaRPr lang="en-US" sz="1400" dirty="0">
              <a:solidFill>
                <a:srgbClr val="0B2D50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7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BA5DE7A-DA40-4CFC-A19A-DEB8C137B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0BBE6-6257-46FE-B24E-8225C44F5CE7}"/>
              </a:ext>
            </a:extLst>
          </p:cNvPr>
          <p:cNvSpPr txBox="1"/>
          <p:nvPr/>
        </p:nvSpPr>
        <p:spPr>
          <a:xfrm>
            <a:off x="7816736" y="557822"/>
            <a:ext cx="3700212" cy="2776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dirty="0">
                <a:latin typeface="Montserrat Medium" panose="00000600000000000000" pitchFamily="2" charset="0"/>
              </a:rPr>
              <a:t>Представленный набор данных содержит ряд объективных (возраст пассажира, дистанция полета и т.д.) и субъективных (удобство кресел, пространство для ног и т.д.) параметров. Субъективные параметры оцениваются по шкале от 0 до 5, где 5 – наивысшая оценка.</a:t>
            </a:r>
          </a:p>
          <a:p>
            <a:pPr>
              <a:lnSpc>
                <a:spcPct val="114000"/>
              </a:lnSpc>
            </a:pPr>
            <a:r>
              <a:rPr lang="ru-RU" sz="1400" dirty="0">
                <a:latin typeface="Montserrat Medium" panose="00000600000000000000" pitchFamily="2" charset="0"/>
              </a:rPr>
              <a:t>Выходной параметр </a:t>
            </a:r>
            <a:r>
              <a:rPr lang="en-US" sz="1400" dirty="0">
                <a:latin typeface="Montserrat Medium" panose="00000600000000000000" pitchFamily="2" charset="0"/>
              </a:rPr>
              <a:t>(satisfaction) </a:t>
            </a:r>
            <a:r>
              <a:rPr lang="ru-RU" sz="1400" dirty="0">
                <a:latin typeface="Montserrat Medium" panose="00000600000000000000" pitchFamily="2" charset="0"/>
              </a:rPr>
              <a:t>принимает 2 значения: </a:t>
            </a:r>
            <a:r>
              <a:rPr lang="en-US" sz="1400" dirty="0">
                <a:latin typeface="Montserrat Medium" panose="00000600000000000000" pitchFamily="2" charset="0"/>
              </a:rPr>
              <a:t> Neutral or dissatisfied</a:t>
            </a:r>
            <a:r>
              <a:rPr lang="ru-RU" sz="1400" dirty="0">
                <a:latin typeface="Montserrat Medium" panose="00000600000000000000" pitchFamily="2" charset="0"/>
              </a:rPr>
              <a:t> и </a:t>
            </a:r>
            <a:r>
              <a:rPr lang="en-US" sz="1400" dirty="0">
                <a:latin typeface="Montserrat Medium" panose="00000600000000000000" pitchFamily="2" charset="0"/>
              </a:rPr>
              <a:t>Satisfied</a:t>
            </a:r>
            <a:endParaRPr lang="ru-RU" sz="1400" dirty="0">
              <a:latin typeface="Montserrat Medium" panose="000006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AA403-D58C-4635-BF00-8AFA142719AF}"/>
              </a:ext>
            </a:extLst>
          </p:cNvPr>
          <p:cNvSpPr txBox="1"/>
          <p:nvPr/>
        </p:nvSpPr>
        <p:spPr>
          <a:xfrm>
            <a:off x="11680658" y="6550222"/>
            <a:ext cx="511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B2D50"/>
                </a:solidFill>
                <a:latin typeface="Montserrat Medium" panose="00000600000000000000" pitchFamily="2" charset="0"/>
              </a:rPr>
              <a:t>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B69963-65D8-584D-3E7D-BFFE55F3B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35" y="254180"/>
            <a:ext cx="6389432" cy="63496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D0B306-6FC4-40F6-8D0A-E1A6DE4793E3}"/>
              </a:ext>
            </a:extLst>
          </p:cNvPr>
          <p:cNvSpPr txBox="1"/>
          <p:nvPr/>
        </p:nvSpPr>
        <p:spPr>
          <a:xfrm>
            <a:off x="4238325" y="5333863"/>
            <a:ext cx="530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Набор данных</a:t>
            </a:r>
            <a:endParaRPr lang="en-US" sz="4800" dirty="0">
              <a:solidFill>
                <a:srgbClr val="0B2D50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BADE21A3-9B8A-40F4-8062-BAB6BEC54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" y="-25847"/>
            <a:ext cx="12192000" cy="6858000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4DAE850F-ECA9-405E-B659-F53BD7ED70B0}"/>
              </a:ext>
            </a:extLst>
          </p:cNvPr>
          <p:cNvSpPr/>
          <p:nvPr/>
        </p:nvSpPr>
        <p:spPr>
          <a:xfrm>
            <a:off x="627960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F966DF-07C0-445B-B5E0-9BFB98EA74C0}"/>
              </a:ext>
            </a:extLst>
          </p:cNvPr>
          <p:cNvSpPr/>
          <p:nvPr/>
        </p:nvSpPr>
        <p:spPr>
          <a:xfrm>
            <a:off x="3499505" y="2311356"/>
            <a:ext cx="216118" cy="216118"/>
          </a:xfrm>
          <a:prstGeom prst="ellipse">
            <a:avLst/>
          </a:prstGeom>
          <a:solidFill>
            <a:srgbClr val="0B2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21C6DC-B99B-4C27-82DF-9E0B63466436}"/>
              </a:ext>
            </a:extLst>
          </p:cNvPr>
          <p:cNvSpPr/>
          <p:nvPr/>
        </p:nvSpPr>
        <p:spPr>
          <a:xfrm>
            <a:off x="5426505" y="2168265"/>
            <a:ext cx="549613" cy="549613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E0B2EC-9A7F-4A56-BEF8-E0C9E3F4F39F}"/>
              </a:ext>
            </a:extLst>
          </p:cNvPr>
          <p:cNvGrpSpPr/>
          <p:nvPr/>
        </p:nvGrpSpPr>
        <p:grpSpPr>
          <a:xfrm>
            <a:off x="6135806" y="2084980"/>
            <a:ext cx="4616540" cy="705595"/>
            <a:chOff x="4716014" y="1639851"/>
            <a:chExt cx="3888434" cy="7052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E4AB71-B721-4B4C-B790-254F0BAA16A1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9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Алгоритм – </a:t>
              </a:r>
              <a:r>
                <a:rPr lang="en-US" sz="12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sag</a:t>
              </a:r>
            </a:p>
            <a:p>
              <a:pPr>
                <a:lnSpc>
                  <a:spcPct val="114000"/>
                </a:lnSpc>
              </a:pPr>
              <a:r>
                <a:rPr lang="ru-RU" sz="12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Штраф</a:t>
              </a:r>
              <a:r>
                <a:rPr lang="en-US" sz="12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- l2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2C9487-1BEA-4330-AFCA-91A6BAA35BFB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Логистическая регрессия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B2E3E927-1A8D-44BD-A1FA-2E4D2E54E8BA}"/>
              </a:ext>
            </a:extLst>
          </p:cNvPr>
          <p:cNvSpPr/>
          <p:nvPr/>
        </p:nvSpPr>
        <p:spPr>
          <a:xfrm>
            <a:off x="6372132" y="4004511"/>
            <a:ext cx="549613" cy="549613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878523-2969-4838-B5F2-71DB4700C6D3}"/>
              </a:ext>
            </a:extLst>
          </p:cNvPr>
          <p:cNvGrpSpPr/>
          <p:nvPr/>
        </p:nvGrpSpPr>
        <p:grpSpPr>
          <a:xfrm>
            <a:off x="7081433" y="3921227"/>
            <a:ext cx="4616540" cy="483803"/>
            <a:chOff x="4716014" y="1639851"/>
            <a:chExt cx="3888434" cy="4835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4AFDFC-C404-441D-A6FC-63B18949A3E1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200" dirty="0">
                  <a:solidFill>
                    <a:srgbClr val="0B2D50"/>
                  </a:solidFill>
                  <a:latin typeface="Montserrat" panose="00000500000000000000" pitchFamily="2" charset="0"/>
                </a:rPr>
                <a:t>Бернулли, Гаусс</a:t>
              </a:r>
              <a:endParaRPr lang="ko-KR" altLang="en-US" sz="1200" dirty="0">
                <a:solidFill>
                  <a:srgbClr val="0B2D50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6B9F02-7D55-46A8-B8F4-F59F5F3A094B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Наивный Байесовский классификатор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A0F49C4-BDE5-4D36-8719-0784C13350A3}"/>
              </a:ext>
            </a:extLst>
          </p:cNvPr>
          <p:cNvSpPr/>
          <p:nvPr/>
        </p:nvSpPr>
        <p:spPr>
          <a:xfrm>
            <a:off x="5302678" y="5840757"/>
            <a:ext cx="549613" cy="549613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3603F5-EC80-438C-9D8F-F33B8B37F24B}"/>
              </a:ext>
            </a:extLst>
          </p:cNvPr>
          <p:cNvGrpSpPr/>
          <p:nvPr/>
        </p:nvGrpSpPr>
        <p:grpSpPr>
          <a:xfrm>
            <a:off x="5852291" y="5450867"/>
            <a:ext cx="4616540" cy="1407133"/>
            <a:chOff x="4716014" y="1639851"/>
            <a:chExt cx="3888434" cy="14065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F508F9-1792-40DB-A1DE-8097110B1C59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1199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hidden_layer_sizes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= </a:t>
              </a:r>
              <a:r>
                <a:rPr lang="ru-R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5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endPara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activation = 'logistic’ </a:t>
              </a:r>
              <a:endPara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solver = '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sgd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’</a:t>
              </a:r>
              <a:endPara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learning_rate_init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= 0.01</a:t>
              </a:r>
              <a:endPara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max_iter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= 2000 </a:t>
              </a:r>
              <a:endParaRPr lang="ru-RU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tol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= 0.000001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64DB59-C690-44EB-A8C6-B0A2C537236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Искусственная нейронная сеть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C7041FEA-03C2-4861-B10B-8A084EC80F16}"/>
              </a:ext>
            </a:extLst>
          </p:cNvPr>
          <p:cNvSpPr/>
          <p:nvPr/>
        </p:nvSpPr>
        <p:spPr>
          <a:xfrm>
            <a:off x="6122200" y="3086388"/>
            <a:ext cx="549613" cy="549613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461E76-EB47-4A52-B4B2-D35F50B3A42A}"/>
              </a:ext>
            </a:extLst>
          </p:cNvPr>
          <p:cNvGrpSpPr/>
          <p:nvPr/>
        </p:nvGrpSpPr>
        <p:grpSpPr>
          <a:xfrm>
            <a:off x="6831501" y="3003103"/>
            <a:ext cx="4616540" cy="668469"/>
            <a:chOff x="4716014" y="1639851"/>
            <a:chExt cx="3888434" cy="6681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78A5F1-DCFF-41E1-88A3-FFBE83116D97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0B2D50"/>
                  </a:solidFill>
                  <a:latin typeface="Montserrat" panose="00000500000000000000" pitchFamily="2" charset="0"/>
                </a:rPr>
                <a:t>min_samples_split</a:t>
              </a:r>
              <a:r>
                <a:rPr lang="en-US" altLang="ko-KR" sz="1200" dirty="0">
                  <a:solidFill>
                    <a:srgbClr val="0B2D50"/>
                  </a:solidFill>
                  <a:latin typeface="Montserrat" panose="00000500000000000000" pitchFamily="2" charset="0"/>
                </a:rPr>
                <a:t> = 2 </a:t>
              </a:r>
            </a:p>
            <a:p>
              <a:r>
                <a:rPr lang="en-US" altLang="ko-KR" sz="1200" dirty="0" err="1">
                  <a:solidFill>
                    <a:srgbClr val="0B2D50"/>
                  </a:solidFill>
                  <a:latin typeface="Montserrat" panose="00000500000000000000" pitchFamily="2" charset="0"/>
                </a:rPr>
                <a:t>min_samples_leaf</a:t>
              </a:r>
              <a:r>
                <a:rPr lang="en-US" altLang="ko-KR" sz="1200" dirty="0">
                  <a:solidFill>
                    <a:srgbClr val="0B2D50"/>
                  </a:solidFill>
                  <a:latin typeface="Montserrat" panose="00000500000000000000" pitchFamily="2" charset="0"/>
                </a:rPr>
                <a:t> = 1</a:t>
              </a:r>
              <a:endParaRPr lang="ko-KR" altLang="en-US" sz="1200" dirty="0">
                <a:solidFill>
                  <a:srgbClr val="0B2D50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F69767-612D-4566-8DE3-ACE1F20BC29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Дерево решений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35BD30A7-F459-4203-BF4C-FAE58D45C249}"/>
              </a:ext>
            </a:extLst>
          </p:cNvPr>
          <p:cNvSpPr/>
          <p:nvPr/>
        </p:nvSpPr>
        <p:spPr>
          <a:xfrm>
            <a:off x="6146583" y="4922634"/>
            <a:ext cx="549613" cy="549613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AFBA98-AFC4-4D1B-B321-8E016FCA17DC}"/>
              </a:ext>
            </a:extLst>
          </p:cNvPr>
          <p:cNvGrpSpPr/>
          <p:nvPr/>
        </p:nvGrpSpPr>
        <p:grpSpPr>
          <a:xfrm>
            <a:off x="6855884" y="4839349"/>
            <a:ext cx="4616540" cy="483803"/>
            <a:chOff x="4716014" y="1639851"/>
            <a:chExt cx="3888434" cy="48359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426E71-383B-4B47-9567-0B2C25BE4104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B2D50"/>
                  </a:solidFill>
                  <a:latin typeface="Montserrat" panose="00000500000000000000" pitchFamily="2" charset="0"/>
                </a:rPr>
                <a:t>k = 10</a:t>
              </a:r>
              <a:endParaRPr lang="ko-KR" altLang="en-US" sz="1200" dirty="0">
                <a:solidFill>
                  <a:srgbClr val="0B2D50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8579A5-0EAB-4378-A636-85E749695F58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Метод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k-</a:t>
              </a:r>
              <a:r>
                <a:rPr lang="ru-RU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ближайших соседей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054A2CEA-3079-43A6-A612-FDEB77701B6C}"/>
              </a:ext>
            </a:extLst>
          </p:cNvPr>
          <p:cNvSpPr/>
          <p:nvPr/>
        </p:nvSpPr>
        <p:spPr>
          <a:xfrm>
            <a:off x="4528561" y="3229480"/>
            <a:ext cx="216118" cy="216118"/>
          </a:xfrm>
          <a:prstGeom prst="ellipse">
            <a:avLst/>
          </a:prstGeom>
          <a:solidFill>
            <a:srgbClr val="81B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F0D7E7-905D-4C30-BF55-9A4D4655A208}"/>
              </a:ext>
            </a:extLst>
          </p:cNvPr>
          <p:cNvSpPr/>
          <p:nvPr/>
        </p:nvSpPr>
        <p:spPr>
          <a:xfrm>
            <a:off x="4761437" y="4147602"/>
            <a:ext cx="216118" cy="216118"/>
          </a:xfrm>
          <a:prstGeom prst="ellipse">
            <a:avLst/>
          </a:prstGeom>
          <a:solidFill>
            <a:srgbClr val="C7E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9E3BA6-B3F7-4E7C-8088-01D2C7785B24}"/>
              </a:ext>
            </a:extLst>
          </p:cNvPr>
          <p:cNvSpPr/>
          <p:nvPr/>
        </p:nvSpPr>
        <p:spPr>
          <a:xfrm>
            <a:off x="4508109" y="5065726"/>
            <a:ext cx="216118" cy="216118"/>
          </a:xfrm>
          <a:prstGeom prst="ellipse">
            <a:avLst/>
          </a:prstGeom>
          <a:solidFill>
            <a:srgbClr val="81B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888013-0C07-43EB-A871-1C5FADFCE125}"/>
              </a:ext>
            </a:extLst>
          </p:cNvPr>
          <p:cNvSpPr/>
          <p:nvPr/>
        </p:nvSpPr>
        <p:spPr>
          <a:xfrm>
            <a:off x="3499505" y="5983848"/>
            <a:ext cx="216118" cy="216118"/>
          </a:xfrm>
          <a:prstGeom prst="ellipse">
            <a:avLst/>
          </a:prstGeom>
          <a:solidFill>
            <a:srgbClr val="0B2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DA79B5-881C-444D-958B-8F628569E2B9}"/>
              </a:ext>
            </a:extLst>
          </p:cNvPr>
          <p:cNvCxnSpPr>
            <a:cxnSpLocks/>
          </p:cNvCxnSpPr>
          <p:nvPr/>
        </p:nvCxnSpPr>
        <p:spPr>
          <a:xfrm>
            <a:off x="4031017" y="24194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B626A6-55EB-48D3-B2C4-C0CBC3DBF0E4}"/>
              </a:ext>
            </a:extLst>
          </p:cNvPr>
          <p:cNvCxnSpPr>
            <a:cxnSpLocks/>
          </p:cNvCxnSpPr>
          <p:nvPr/>
        </p:nvCxnSpPr>
        <p:spPr>
          <a:xfrm>
            <a:off x="4893393" y="33375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F4FE18-BA16-44CF-BC4F-9356CCE0AEF8}"/>
              </a:ext>
            </a:extLst>
          </p:cNvPr>
          <p:cNvCxnSpPr>
            <a:cxnSpLocks/>
          </p:cNvCxnSpPr>
          <p:nvPr/>
        </p:nvCxnSpPr>
        <p:spPr>
          <a:xfrm>
            <a:off x="5134797" y="42557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52ED8-EC23-4DF9-A0AC-E2AEC7993388}"/>
              </a:ext>
            </a:extLst>
          </p:cNvPr>
          <p:cNvCxnSpPr>
            <a:cxnSpLocks/>
          </p:cNvCxnSpPr>
          <p:nvPr/>
        </p:nvCxnSpPr>
        <p:spPr>
          <a:xfrm>
            <a:off x="4895359" y="51738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73B0EC-2420-4ABD-9013-91666C2E54BA}"/>
              </a:ext>
            </a:extLst>
          </p:cNvPr>
          <p:cNvCxnSpPr>
            <a:cxnSpLocks/>
          </p:cNvCxnSpPr>
          <p:nvPr/>
        </p:nvCxnSpPr>
        <p:spPr>
          <a:xfrm>
            <a:off x="3969103" y="60919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8E3410E-A749-48E4-9074-A6AF5528F1F0}"/>
              </a:ext>
            </a:extLst>
          </p:cNvPr>
          <p:cNvSpPr txBox="1"/>
          <p:nvPr/>
        </p:nvSpPr>
        <p:spPr>
          <a:xfrm>
            <a:off x="904777" y="674077"/>
            <a:ext cx="530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Модели</a:t>
            </a:r>
            <a:endParaRPr lang="en-US" sz="4800" dirty="0">
              <a:solidFill>
                <a:srgbClr val="0B2D5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0CEADEA-7A03-4CD0-823B-A2660D9824A1}"/>
              </a:ext>
            </a:extLst>
          </p:cNvPr>
          <p:cNvSpPr/>
          <p:nvPr/>
        </p:nvSpPr>
        <p:spPr>
          <a:xfrm>
            <a:off x="1975230" y="2819855"/>
            <a:ext cx="2504715" cy="2504715"/>
          </a:xfrm>
          <a:prstGeom prst="ellipse">
            <a:avLst/>
          </a:prstGeom>
          <a:solidFill>
            <a:srgbClr val="81B9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2FE39A-C642-44F0-8EA0-F711C4B80574}"/>
              </a:ext>
            </a:extLst>
          </p:cNvPr>
          <p:cNvSpPr/>
          <p:nvPr/>
        </p:nvSpPr>
        <p:spPr>
          <a:xfrm>
            <a:off x="1029603" y="3605527"/>
            <a:ext cx="2504715" cy="2504715"/>
          </a:xfrm>
          <a:prstGeom prst="ellipse">
            <a:avLst/>
          </a:prstGeom>
          <a:solidFill>
            <a:srgbClr val="C7E0F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AFF32D7-1A67-42C4-A0EE-8C296CDBC889}"/>
              </a:ext>
            </a:extLst>
          </p:cNvPr>
          <p:cNvSpPr/>
          <p:nvPr/>
        </p:nvSpPr>
        <p:spPr>
          <a:xfrm>
            <a:off x="1273216" y="2728186"/>
            <a:ext cx="2504715" cy="2504715"/>
          </a:xfrm>
          <a:prstGeom prst="ellipse">
            <a:avLst/>
          </a:prstGeom>
          <a:solidFill>
            <a:srgbClr val="2784E1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D949EFE-AAC0-4DCE-BB21-94971A80BE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60" y="3631753"/>
            <a:ext cx="1125615" cy="105816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823EA81-102B-4705-A8A6-259F4D80C1BE}"/>
              </a:ext>
            </a:extLst>
          </p:cNvPr>
          <p:cNvSpPr txBox="1"/>
          <p:nvPr/>
        </p:nvSpPr>
        <p:spPr>
          <a:xfrm>
            <a:off x="11680658" y="6550222"/>
            <a:ext cx="511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B2D50"/>
                </a:solidFill>
                <a:latin typeface="Montserrat Medium" panose="000006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5376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22A5D-ED97-4D15-93AA-9DC9EC11D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118B71E-EA6B-43C4-BFA6-F6DEE8C448D5}"/>
              </a:ext>
            </a:extLst>
          </p:cNvPr>
          <p:cNvSpPr/>
          <p:nvPr/>
        </p:nvSpPr>
        <p:spPr>
          <a:xfrm>
            <a:off x="8467725" y="2914650"/>
            <a:ext cx="161925" cy="161925"/>
          </a:xfrm>
          <a:prstGeom prst="ellipse">
            <a:avLst/>
          </a:prstGeom>
          <a:solidFill>
            <a:srgbClr val="0B2D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895FD1-450A-49AC-AB5A-3D6C8B60D207}"/>
              </a:ext>
            </a:extLst>
          </p:cNvPr>
          <p:cNvSpPr/>
          <p:nvPr/>
        </p:nvSpPr>
        <p:spPr>
          <a:xfrm>
            <a:off x="9601200" y="3724275"/>
            <a:ext cx="106017" cy="106017"/>
          </a:xfrm>
          <a:prstGeom prst="ellipse">
            <a:avLst/>
          </a:prstGeom>
          <a:solidFill>
            <a:srgbClr val="0B2D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63F4DE-DAAA-44BD-A02B-E2B79FF65DF6}"/>
              </a:ext>
            </a:extLst>
          </p:cNvPr>
          <p:cNvSpPr/>
          <p:nvPr/>
        </p:nvSpPr>
        <p:spPr>
          <a:xfrm>
            <a:off x="9944100" y="3805237"/>
            <a:ext cx="106017" cy="106017"/>
          </a:xfrm>
          <a:prstGeom prst="ellipse">
            <a:avLst/>
          </a:prstGeom>
          <a:solidFill>
            <a:srgbClr val="0B2D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7B33F2-6251-4D32-8F4F-B58A08DC1496}"/>
              </a:ext>
            </a:extLst>
          </p:cNvPr>
          <p:cNvSpPr/>
          <p:nvPr/>
        </p:nvSpPr>
        <p:spPr>
          <a:xfrm>
            <a:off x="5781676" y="4476751"/>
            <a:ext cx="121754" cy="121754"/>
          </a:xfrm>
          <a:prstGeom prst="ellipse">
            <a:avLst/>
          </a:prstGeom>
          <a:solidFill>
            <a:srgbClr val="0B2D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977D9F-235A-4566-808C-A180BF373336}"/>
              </a:ext>
            </a:extLst>
          </p:cNvPr>
          <p:cNvSpPr/>
          <p:nvPr/>
        </p:nvSpPr>
        <p:spPr>
          <a:xfrm>
            <a:off x="9439275" y="3076575"/>
            <a:ext cx="106017" cy="106017"/>
          </a:xfrm>
          <a:prstGeom prst="ellipse">
            <a:avLst/>
          </a:prstGeom>
          <a:solidFill>
            <a:srgbClr val="0B2D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9B1F6-B1A9-476F-8D67-B8FDAE2040DF}"/>
              </a:ext>
            </a:extLst>
          </p:cNvPr>
          <p:cNvSpPr txBox="1"/>
          <p:nvPr/>
        </p:nvSpPr>
        <p:spPr>
          <a:xfrm>
            <a:off x="908750" y="1083343"/>
            <a:ext cx="530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Результаты</a:t>
            </a:r>
            <a:endParaRPr lang="en-US" sz="4800" dirty="0">
              <a:solidFill>
                <a:srgbClr val="0B2D5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C6DC2A-4C75-4FB4-8E4D-774DE4096CAF}"/>
              </a:ext>
            </a:extLst>
          </p:cNvPr>
          <p:cNvSpPr txBox="1"/>
          <p:nvPr/>
        </p:nvSpPr>
        <p:spPr>
          <a:xfrm>
            <a:off x="11680658" y="6550222"/>
            <a:ext cx="511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B2D50"/>
                </a:solidFill>
                <a:latin typeface="Montserrat Medium" panose="00000600000000000000" pitchFamily="2" charset="0"/>
              </a:rPr>
              <a:t>8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E07818-EB62-6772-D40E-EEF5C438B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831251"/>
              </p:ext>
            </p:extLst>
          </p:nvPr>
        </p:nvGraphicFramePr>
        <p:xfrm>
          <a:off x="1079500" y="1914340"/>
          <a:ext cx="10363200" cy="4130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0816">
                  <a:extLst>
                    <a:ext uri="{9D8B030D-6E8A-4147-A177-3AD203B41FA5}">
                      <a16:colId xmlns:a16="http://schemas.microsoft.com/office/drawing/2014/main" val="110256359"/>
                    </a:ext>
                  </a:extLst>
                </a:gridCol>
                <a:gridCol w="1285037">
                  <a:extLst>
                    <a:ext uri="{9D8B030D-6E8A-4147-A177-3AD203B41FA5}">
                      <a16:colId xmlns:a16="http://schemas.microsoft.com/office/drawing/2014/main" val="1705418882"/>
                    </a:ext>
                  </a:extLst>
                </a:gridCol>
                <a:gridCol w="900690">
                  <a:extLst>
                    <a:ext uri="{9D8B030D-6E8A-4147-A177-3AD203B41FA5}">
                      <a16:colId xmlns:a16="http://schemas.microsoft.com/office/drawing/2014/main" val="2236608530"/>
                    </a:ext>
                  </a:extLst>
                </a:gridCol>
                <a:gridCol w="1600295">
                  <a:extLst>
                    <a:ext uri="{9D8B030D-6E8A-4147-A177-3AD203B41FA5}">
                      <a16:colId xmlns:a16="http://schemas.microsoft.com/office/drawing/2014/main" val="942608946"/>
                    </a:ext>
                  </a:extLst>
                </a:gridCol>
                <a:gridCol w="1543261">
                  <a:extLst>
                    <a:ext uri="{9D8B030D-6E8A-4147-A177-3AD203B41FA5}">
                      <a16:colId xmlns:a16="http://schemas.microsoft.com/office/drawing/2014/main" val="4118594357"/>
                    </a:ext>
                  </a:extLst>
                </a:gridCol>
                <a:gridCol w="1363870">
                  <a:extLst>
                    <a:ext uri="{9D8B030D-6E8A-4147-A177-3AD203B41FA5}">
                      <a16:colId xmlns:a16="http://schemas.microsoft.com/office/drawing/2014/main" val="4158986680"/>
                    </a:ext>
                  </a:extLst>
                </a:gridCol>
                <a:gridCol w="1459231">
                  <a:extLst>
                    <a:ext uri="{9D8B030D-6E8A-4147-A177-3AD203B41FA5}">
                      <a16:colId xmlns:a16="http://schemas.microsoft.com/office/drawing/2014/main" val="3745924679"/>
                    </a:ext>
                  </a:extLst>
                </a:gridCol>
              </a:tblGrid>
              <a:tr h="3649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Расчетный метод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354265"/>
                  </a:ext>
                </a:extLst>
              </a:tr>
              <a:tr h="38944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100" dirty="0">
                          <a:effectLst/>
                        </a:rPr>
                        <a:t>Метрика оценки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Ближ. соседей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Наивный Байес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Лог. регр.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Дерево реш.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Нейр. сеть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4601359"/>
                  </a:ext>
                </a:extLst>
              </a:tr>
              <a:tr h="7637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Гаусс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Бернулли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772920"/>
                  </a:ext>
                </a:extLst>
              </a:tr>
              <a:tr h="3649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Accuracy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0.9449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0.8015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0.8832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0.9355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0.9513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0.9612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0668114"/>
                  </a:ext>
                </a:extLst>
              </a:tr>
              <a:tr h="3649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100" dirty="0">
                          <a:effectLst/>
                        </a:rPr>
                        <a:t>Recall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0.9214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0.9559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0.8739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0.9201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0.9467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0.9405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795609"/>
                  </a:ext>
                </a:extLst>
              </a:tr>
              <a:tr h="3649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Precision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0.9579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0.7130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0.8738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0.9393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0.9479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0.9747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790844"/>
                  </a:ext>
                </a:extLst>
              </a:tr>
              <a:tr h="3649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f1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0.9393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0.8168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0.8739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0.9296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0.9473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0.9573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6557189"/>
                  </a:ext>
                </a:extLst>
              </a:tr>
              <a:tr h="115315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ru-RU" sz="1100" dirty="0">
                          <a:effectLst/>
                        </a:rPr>
                        <a:t>Время  выполнения расчета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ru-RU" sz="1100">
                          <a:effectLst/>
                        </a:rPr>
                        <a:t>51.43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dirty="0">
                          <a:effectLst/>
                        </a:rPr>
                        <a:t>0.5 (</a:t>
                      </a:r>
                      <a:r>
                        <a:rPr lang="ru-RU" sz="1100">
                          <a:effectLst/>
                        </a:rPr>
                        <a:t>суммарно)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7.81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1.31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100" dirty="0">
                          <a:effectLst/>
                        </a:rPr>
                        <a:t>292.97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638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65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F511C241-5D94-414D-98E6-2F1BE4C6F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AF69F0-1F23-4483-BF5D-479C28B4D8AC}"/>
              </a:ext>
            </a:extLst>
          </p:cNvPr>
          <p:cNvGrpSpPr/>
          <p:nvPr/>
        </p:nvGrpSpPr>
        <p:grpSpPr>
          <a:xfrm>
            <a:off x="1040407" y="2501689"/>
            <a:ext cx="2394101" cy="2088232"/>
            <a:chOff x="5248647" y="1608813"/>
            <a:chExt cx="970807" cy="84677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628FEA-6F59-43E8-8431-AB7EB199D20E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rgbClr val="0B2D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C176A55-1177-49EB-9AB7-76A97450556D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17D595-DE51-4009-A532-D86581B1EF00}"/>
              </a:ext>
            </a:extLst>
          </p:cNvPr>
          <p:cNvSpPr txBox="1"/>
          <p:nvPr/>
        </p:nvSpPr>
        <p:spPr>
          <a:xfrm>
            <a:off x="1531754" y="3370506"/>
            <a:ext cx="1793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2" charset="0"/>
                <a:cs typeface="Arial" pitchFamily="34" charset="0"/>
              </a:rPr>
              <a:t>Все расчетные методы показывают хорошие результаты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Montserrat Medium" panose="00000600000000000000" pitchFamily="2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BAACD-568A-4E5C-B1E3-00CA1BFECF75}"/>
              </a:ext>
            </a:extLst>
          </p:cNvPr>
          <p:cNvSpPr txBox="1"/>
          <p:nvPr/>
        </p:nvSpPr>
        <p:spPr>
          <a:xfrm>
            <a:off x="1556252" y="2837921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B2D50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rgbClr val="0B2D50"/>
              </a:solidFill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ECE7B-75BF-4B9D-AD1D-D3B706FD9A8C}"/>
              </a:ext>
            </a:extLst>
          </p:cNvPr>
          <p:cNvGrpSpPr/>
          <p:nvPr/>
        </p:nvGrpSpPr>
        <p:grpSpPr>
          <a:xfrm>
            <a:off x="4806211" y="2128827"/>
            <a:ext cx="2394101" cy="2088232"/>
            <a:chOff x="5248647" y="1608813"/>
            <a:chExt cx="970807" cy="84677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748C974-6439-4C84-8C01-B8FA25198A72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rgbClr val="81B9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197318-2027-41E5-98DB-3FCB29777A7A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A756DF-A7A8-4617-9E4F-86A909A719DD}"/>
              </a:ext>
            </a:extLst>
          </p:cNvPr>
          <p:cNvGrpSpPr/>
          <p:nvPr/>
        </p:nvGrpSpPr>
        <p:grpSpPr>
          <a:xfrm>
            <a:off x="5335417" y="3090278"/>
            <a:ext cx="1624059" cy="714746"/>
            <a:chOff x="3210972" y="1718267"/>
            <a:chExt cx="1624059" cy="71474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AE7ED7-C7B4-48BB-B7E4-F84754E36323}"/>
                </a:ext>
              </a:extLst>
            </p:cNvPr>
            <p:cNvSpPr txBox="1"/>
            <p:nvPr/>
          </p:nvSpPr>
          <p:spPr>
            <a:xfrm>
              <a:off x="3210972" y="1718267"/>
              <a:ext cx="15915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Medium" panose="00000600000000000000" pitchFamily="2" charset="0"/>
                  <a:cs typeface="Arial" pitchFamily="34" charset="0"/>
                </a:rPr>
                <a:t>Наилучшие результаты дает нейронная сеть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2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D10749-E2D2-4670-AE5C-2A8C0B6C1DC0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63D0B40-EB29-48F2-A77E-8AA748C2441C}"/>
              </a:ext>
            </a:extLst>
          </p:cNvPr>
          <p:cNvSpPr txBox="1"/>
          <p:nvPr/>
        </p:nvSpPr>
        <p:spPr>
          <a:xfrm>
            <a:off x="5322056" y="2465059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81B9F0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rgbClr val="81B9F0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5CF3CC-6BB7-461A-B9A8-A5FD5192E845}"/>
              </a:ext>
            </a:extLst>
          </p:cNvPr>
          <p:cNvGrpSpPr/>
          <p:nvPr/>
        </p:nvGrpSpPr>
        <p:grpSpPr>
          <a:xfrm>
            <a:off x="8572015" y="1821088"/>
            <a:ext cx="2394101" cy="2088232"/>
            <a:chOff x="5248647" y="1608813"/>
            <a:chExt cx="970807" cy="84677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8E48FB-51CE-49CE-8B89-BD7DF2152F74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rgbClr val="C7E0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F1624A-8EC7-4D1E-B80E-0401F860C448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C1EEC5E-EFC3-47A2-931C-66A908D041C0}"/>
              </a:ext>
            </a:extLst>
          </p:cNvPr>
          <p:cNvSpPr txBox="1"/>
          <p:nvPr/>
        </p:nvSpPr>
        <p:spPr>
          <a:xfrm>
            <a:off x="9031981" y="2865204"/>
            <a:ext cx="178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cs typeface="Arial" pitchFamily="34" charset="0"/>
              </a:rPr>
              <a:t>Можно использовать для предсказания удовлетворенности пассажиров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2" charset="0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16E8AE-AC73-48F6-8000-40D11FD455D3}"/>
              </a:ext>
            </a:extLst>
          </p:cNvPr>
          <p:cNvSpPr txBox="1"/>
          <p:nvPr/>
        </p:nvSpPr>
        <p:spPr>
          <a:xfrm>
            <a:off x="9087860" y="2157320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C7E0F8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rgbClr val="C7E0F8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E357F2-1C16-403D-B3BB-973B139EA372}"/>
              </a:ext>
            </a:extLst>
          </p:cNvPr>
          <p:cNvSpPr txBox="1"/>
          <p:nvPr/>
        </p:nvSpPr>
        <p:spPr>
          <a:xfrm>
            <a:off x="1028700" y="4953000"/>
            <a:ext cx="24058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</a:t>
            </a:r>
            <a:endParaRPr lang="en-US" sz="1100" dirty="0">
              <a:latin typeface="Montserrat" panose="000005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32B0B1-2F9D-44EC-AEB8-DA934EBC6303}"/>
              </a:ext>
            </a:extLst>
          </p:cNvPr>
          <p:cNvSpPr txBox="1"/>
          <p:nvPr/>
        </p:nvSpPr>
        <p:spPr>
          <a:xfrm>
            <a:off x="1293275" y="4615896"/>
            <a:ext cx="10387383" cy="2296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4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Рекомендуемые дальнейшие действия:</a:t>
            </a:r>
          </a:p>
          <a:p>
            <a:pPr>
              <a:lnSpc>
                <a:spcPct val="114000"/>
              </a:lnSpc>
            </a:pP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Выполнить дополнительную балансировку выборок</a:t>
            </a:r>
          </a:p>
          <a:p>
            <a:pPr marL="171450" indent="-1714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Изменить текущие параметры субъективной оценки для пассажиров младшего возраста</a:t>
            </a:r>
          </a:p>
          <a:p>
            <a:pPr marL="171450" indent="-1714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Выяснить параметры коротких рейсов, проанализировать применимость текущих критериев к ним</a:t>
            </a:r>
          </a:p>
          <a:p>
            <a:pPr marL="171450" indent="-1714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Ввести дополнительные параметры, такие, как тип самолета, способ посадки на самолет/выхода из него (трап + автобус либо напрямую из здания аэропорта), удобство стыковки (при наличии) и т.д.</a:t>
            </a:r>
          </a:p>
          <a:p>
            <a:pPr marL="171450" indent="-1714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При необходимости выполнить подбор параметров расчетных моделей (учитывая затраты времени и имеющееся оборудование).</a:t>
            </a:r>
          </a:p>
          <a:p>
            <a:pPr>
              <a:lnSpc>
                <a:spcPct val="114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141BA6-F871-402A-A895-FCAD760E7384}"/>
              </a:ext>
            </a:extLst>
          </p:cNvPr>
          <p:cNvSpPr txBox="1"/>
          <p:nvPr/>
        </p:nvSpPr>
        <p:spPr>
          <a:xfrm>
            <a:off x="908750" y="1083343"/>
            <a:ext cx="530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B2D50"/>
                </a:solidFill>
                <a:latin typeface="Montserrat ExtraBold" panose="00000900000000000000" pitchFamily="2" charset="0"/>
              </a:rPr>
              <a:t>Выводы</a:t>
            </a:r>
            <a:endParaRPr lang="en-US" sz="4800" dirty="0">
              <a:solidFill>
                <a:srgbClr val="0B2D5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1A344-AA40-4E98-B56E-7C2D3DB42747}"/>
              </a:ext>
            </a:extLst>
          </p:cNvPr>
          <p:cNvSpPr txBox="1"/>
          <p:nvPr/>
        </p:nvSpPr>
        <p:spPr>
          <a:xfrm>
            <a:off x="11680658" y="6550222"/>
            <a:ext cx="511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B2D50"/>
                </a:solidFill>
                <a:latin typeface="Montserrat Medium" panose="000006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2808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64802-756A-4AF3-89A5-4CAE2EEBB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B732D-5626-4632-BDC2-0261BF3F95DD}"/>
              </a:ext>
            </a:extLst>
          </p:cNvPr>
          <p:cNvSpPr txBox="1"/>
          <p:nvPr/>
        </p:nvSpPr>
        <p:spPr>
          <a:xfrm>
            <a:off x="5324475" y="5667375"/>
            <a:ext cx="902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B2D50"/>
                </a:solidFill>
                <a:latin typeface="Montserrat ExtraBold" panose="00000900000000000000" pitchFamily="2" charset="0"/>
              </a:rPr>
              <a:t>СПАСИБО ЗА ВНИМАНИЕ!</a:t>
            </a:r>
            <a:endParaRPr lang="en-US" sz="3200" dirty="0">
              <a:solidFill>
                <a:srgbClr val="0B2D50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07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1F3864"/>
      </a:dk1>
      <a:lt1>
        <a:sysClr val="window" lastClr="FFFFFF"/>
      </a:lt1>
      <a:dk2>
        <a:srgbClr val="44546A"/>
      </a:dk2>
      <a:lt2>
        <a:srgbClr val="E7E6E6"/>
      </a:lt2>
      <a:accent1>
        <a:srgbClr val="F2B800"/>
      </a:accent1>
      <a:accent2>
        <a:srgbClr val="FFD965"/>
      </a:accent2>
      <a:accent3>
        <a:srgbClr val="D9E2F3"/>
      </a:accent3>
      <a:accent4>
        <a:srgbClr val="B4C6E7"/>
      </a:accent4>
      <a:accent5>
        <a:srgbClr val="8EAADB"/>
      </a:accent5>
      <a:accent6>
        <a:srgbClr val="1F3864"/>
      </a:accent6>
      <a:hlink>
        <a:srgbClr val="375623"/>
      </a:hlink>
      <a:folHlink>
        <a:srgbClr val="BF9000"/>
      </a:folHlink>
    </a:clrScheme>
    <a:fontScheme name="Custom 2">
      <a:majorFont>
        <a:latin typeface="Montserrat ExtraBold"/>
        <a:ea typeface=""/>
        <a:cs typeface=""/>
      </a:majorFont>
      <a:minorFont>
        <a:latin typeface="Montserrat Medium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469</Words>
  <Application>Microsoft Office PowerPoint</Application>
  <PresentationFormat>Widescreen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Montserrat</vt:lpstr>
      <vt:lpstr>Montserrat ExtraBold</vt:lpstr>
      <vt:lpstr>Montserrat Light</vt:lpstr>
      <vt:lpstr>Montserrat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Павел Петлинский</dc:creator>
  <cp:lastModifiedBy>Oksana</cp:lastModifiedBy>
  <cp:revision>48</cp:revision>
  <dcterms:created xsi:type="dcterms:W3CDTF">2021-03-14T08:09:35Z</dcterms:created>
  <dcterms:modified xsi:type="dcterms:W3CDTF">2022-08-11T14:13:44Z</dcterms:modified>
</cp:coreProperties>
</file>